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18288000" cy="10287000"/>
  <p:notesSz cx="6858000" cy="9144000"/>
  <p:embeddedFontLst>
    <p:embeddedFont>
      <p:font typeface=" Avenir Next Arabic" panose="020B0604020202020204" charset="-78"/>
      <p:regular r:id="rId24"/>
    </p:embeddedFont>
    <p:embeddedFont>
      <p:font typeface=" Avenir Next Arabic Bold" panose="020B0604020202020204" charset="-78"/>
      <p:regular r:id="rId25"/>
    </p:embeddedFont>
    <p:embeddedFont>
      <p:font typeface="Canva Sans"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B60994-0436-FDB1-EE45-9E228DF54185}" v="5" dt="2025-04-22T10:44:51.7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Robson" userId="S::louise.robson@keepbritaintidy.org::7d1eefa5-a17f-4d35-aaa4-16bc670befad" providerId="AD" clId="Web-{2DB60994-0436-FDB1-EE45-9E228DF54185}"/>
    <pc:docChg chg="modSld">
      <pc:chgData name="Louise Robson" userId="S::louise.robson@keepbritaintidy.org::7d1eefa5-a17f-4d35-aaa4-16bc670befad" providerId="AD" clId="Web-{2DB60994-0436-FDB1-EE45-9E228DF54185}" dt="2025-04-22T10:44:51.537" v="2" actId="20577"/>
      <pc:docMkLst>
        <pc:docMk/>
      </pc:docMkLst>
      <pc:sldChg chg="modSp">
        <pc:chgData name="Louise Robson" userId="S::louise.robson@keepbritaintidy.org::7d1eefa5-a17f-4d35-aaa4-16bc670befad" providerId="AD" clId="Web-{2DB60994-0436-FDB1-EE45-9E228DF54185}" dt="2025-04-22T10:44:51.537" v="2" actId="20577"/>
        <pc:sldMkLst>
          <pc:docMk/>
          <pc:sldMk cId="0" sldId="265"/>
        </pc:sldMkLst>
        <pc:spChg chg="mod">
          <ac:chgData name="Louise Robson" userId="S::louise.robson@keepbritaintidy.org::7d1eefa5-a17f-4d35-aaa4-16bc670befad" providerId="AD" clId="Web-{2DB60994-0436-FDB1-EE45-9E228DF54185}" dt="2025-04-22T10:44:51.537" v="2" actId="20577"/>
          <ac:spMkLst>
            <pc:docMk/>
            <pc:sldMk cId="0" sldId="265"/>
            <ac:spMk id="3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2.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hyperlink" Target="https://ourworldindata.org/grapher/food-emissions-supply-chain?country=Bananas~Beef+%28beef+herd%29~Poultry+Meat~Dark+Chocolate~Milk" TargetMode="External"/><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28.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28.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0.sv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hyperlink" Target="https://www.bbc.co.uk/news/business-63976805#:~:text=Electricity%20generation%20accounted%20for%20around,renewables%20and%2014.7%25%20from%20nuclear" TargetMode="External"/><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hyperlink" Target="https://www.bbc.co.uk/news/science-environment-65557469"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28.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28.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0.sv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hyperlink" Target="https://www.sepa.org.uk/media/159070/climate_change_water_scarcity.pdf" TargetMode="External"/><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28.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28.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0.sv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39.png"/></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hyperlink" Target="https://www.bbc.co.uk/news/articles/c5y7x3jgw7no#:~:text=The%20consultation%20proposes%20updates%20to,target%20is%20set%20to%20rise" TargetMode="External"/><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39.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7.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40.svg"/><Relationship Id="rId9" Type="http://schemas.openxmlformats.org/officeDocument/2006/relationships/image" Target="../media/image32.png"/><Relationship Id="rId14" Type="http://schemas.openxmlformats.org/officeDocument/2006/relationships/image" Target="../media/image37.png"/></Relationships>
</file>

<file path=ppt/slides/_rels/slide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7.png"/><Relationship Id="rId7" Type="http://schemas.openxmlformats.org/officeDocument/2006/relationships/image" Target="../media/image32.png"/><Relationship Id="rId12"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7.png"/><Relationship Id="rId5" Type="http://schemas.openxmlformats.org/officeDocument/2006/relationships/image" Target="../media/image30.png"/><Relationship Id="rId10" Type="http://schemas.openxmlformats.org/officeDocument/2006/relationships/image" Target="../media/image36.png"/><Relationship Id="rId4" Type="http://schemas.openxmlformats.org/officeDocument/2006/relationships/image" Target="../media/image29.png"/><Relationship Id="rId9" Type="http://schemas.openxmlformats.org/officeDocument/2006/relationships/image" Target="../media/image35.pn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28.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0.sv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39.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28.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9.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A5A0C"/>
        </a:solidFill>
        <a:effectLst/>
      </p:bgPr>
    </p:bg>
    <p:spTree>
      <p:nvGrpSpPr>
        <p:cNvPr id="1" name=""/>
        <p:cNvGrpSpPr/>
        <p:nvPr/>
      </p:nvGrpSpPr>
      <p:grpSpPr>
        <a:xfrm>
          <a:off x="0" y="0"/>
          <a:ext cx="0" cy="0"/>
          <a:chOff x="0" y="0"/>
          <a:chExt cx="0" cy="0"/>
        </a:xfrm>
      </p:grpSpPr>
      <p:sp>
        <p:nvSpPr>
          <p:cNvPr id="2" name="Freeform 2"/>
          <p:cNvSpPr/>
          <p:nvPr/>
        </p:nvSpPr>
        <p:spPr>
          <a:xfrm>
            <a:off x="6819748" y="2175737"/>
            <a:ext cx="4566586" cy="995135"/>
          </a:xfrm>
          <a:custGeom>
            <a:avLst/>
            <a:gdLst/>
            <a:ahLst/>
            <a:cxnLst/>
            <a:rect l="l" t="t" r="r" b="b"/>
            <a:pathLst>
              <a:path w="4566586" h="995135">
                <a:moveTo>
                  <a:pt x="0" y="0"/>
                </a:moveTo>
                <a:lnTo>
                  <a:pt x="4566586" y="0"/>
                </a:lnTo>
                <a:lnTo>
                  <a:pt x="4566586" y="995135"/>
                </a:lnTo>
                <a:lnTo>
                  <a:pt x="0" y="995135"/>
                </a:lnTo>
                <a:lnTo>
                  <a:pt x="0" y="0"/>
                </a:lnTo>
                <a:close/>
              </a:path>
            </a:pathLst>
          </a:custGeom>
          <a:blipFill>
            <a:blip r:embed="rId2"/>
            <a:stretch>
              <a:fillRect l="-358" r="-358"/>
            </a:stretch>
          </a:blipFill>
        </p:spPr>
      </p:sp>
      <p:sp>
        <p:nvSpPr>
          <p:cNvPr id="3" name="Freeform 3"/>
          <p:cNvSpPr/>
          <p:nvPr/>
        </p:nvSpPr>
        <p:spPr>
          <a:xfrm rot="707698">
            <a:off x="16084811" y="-235522"/>
            <a:ext cx="1335991" cy="1846265"/>
          </a:xfrm>
          <a:custGeom>
            <a:avLst/>
            <a:gdLst/>
            <a:ahLst/>
            <a:cxnLst/>
            <a:rect l="l" t="t" r="r" b="b"/>
            <a:pathLst>
              <a:path w="1335991" h="1846265">
                <a:moveTo>
                  <a:pt x="0" y="0"/>
                </a:moveTo>
                <a:lnTo>
                  <a:pt x="1335991" y="0"/>
                </a:lnTo>
                <a:lnTo>
                  <a:pt x="1335991" y="1846265"/>
                </a:lnTo>
                <a:lnTo>
                  <a:pt x="0" y="1846265"/>
                </a:lnTo>
                <a:lnTo>
                  <a:pt x="0" y="0"/>
                </a:lnTo>
                <a:close/>
              </a:path>
            </a:pathLst>
          </a:custGeom>
          <a:blipFill>
            <a:blip r:embed="rId3"/>
            <a:stretch>
              <a:fillRect/>
            </a:stretch>
          </a:blipFill>
        </p:spPr>
      </p:sp>
      <p:sp>
        <p:nvSpPr>
          <p:cNvPr id="4" name="Freeform 4"/>
          <p:cNvSpPr/>
          <p:nvPr/>
        </p:nvSpPr>
        <p:spPr>
          <a:xfrm rot="1746722">
            <a:off x="17224072" y="2291577"/>
            <a:ext cx="1401516" cy="1230896"/>
          </a:xfrm>
          <a:custGeom>
            <a:avLst/>
            <a:gdLst/>
            <a:ahLst/>
            <a:cxnLst/>
            <a:rect l="l" t="t" r="r" b="b"/>
            <a:pathLst>
              <a:path w="1401516" h="1230896">
                <a:moveTo>
                  <a:pt x="0" y="0"/>
                </a:moveTo>
                <a:lnTo>
                  <a:pt x="1401516" y="0"/>
                </a:lnTo>
                <a:lnTo>
                  <a:pt x="1401516" y="1230897"/>
                </a:lnTo>
                <a:lnTo>
                  <a:pt x="0" y="1230897"/>
                </a:lnTo>
                <a:lnTo>
                  <a:pt x="0" y="0"/>
                </a:lnTo>
                <a:close/>
              </a:path>
            </a:pathLst>
          </a:custGeom>
          <a:blipFill>
            <a:blip r:embed="rId4"/>
            <a:stretch>
              <a:fillRect/>
            </a:stretch>
          </a:blipFill>
        </p:spPr>
      </p:sp>
      <p:sp>
        <p:nvSpPr>
          <p:cNvPr id="5" name="Freeform 5"/>
          <p:cNvSpPr/>
          <p:nvPr/>
        </p:nvSpPr>
        <p:spPr>
          <a:xfrm rot="-4783017">
            <a:off x="16407128" y="1306786"/>
            <a:ext cx="1303210" cy="1073232"/>
          </a:xfrm>
          <a:custGeom>
            <a:avLst/>
            <a:gdLst/>
            <a:ahLst/>
            <a:cxnLst/>
            <a:rect l="l" t="t" r="r" b="b"/>
            <a:pathLst>
              <a:path w="1303210" h="1073232">
                <a:moveTo>
                  <a:pt x="0" y="0"/>
                </a:moveTo>
                <a:lnTo>
                  <a:pt x="1303211" y="0"/>
                </a:lnTo>
                <a:lnTo>
                  <a:pt x="1303211" y="1073232"/>
                </a:lnTo>
                <a:lnTo>
                  <a:pt x="0" y="1073232"/>
                </a:lnTo>
                <a:lnTo>
                  <a:pt x="0" y="0"/>
                </a:lnTo>
                <a:close/>
              </a:path>
            </a:pathLst>
          </a:custGeom>
          <a:blipFill>
            <a:blip r:embed="rId5"/>
            <a:stretch>
              <a:fillRect/>
            </a:stretch>
          </a:blipFill>
        </p:spPr>
      </p:sp>
      <p:sp>
        <p:nvSpPr>
          <p:cNvPr id="6" name="Freeform 6"/>
          <p:cNvSpPr/>
          <p:nvPr/>
        </p:nvSpPr>
        <p:spPr>
          <a:xfrm rot="785055">
            <a:off x="751138" y="7290618"/>
            <a:ext cx="1303210" cy="1073232"/>
          </a:xfrm>
          <a:custGeom>
            <a:avLst/>
            <a:gdLst/>
            <a:ahLst/>
            <a:cxnLst/>
            <a:rect l="l" t="t" r="r" b="b"/>
            <a:pathLst>
              <a:path w="1303210" h="1073232">
                <a:moveTo>
                  <a:pt x="0" y="0"/>
                </a:moveTo>
                <a:lnTo>
                  <a:pt x="1303211" y="0"/>
                </a:lnTo>
                <a:lnTo>
                  <a:pt x="1303211" y="1073232"/>
                </a:lnTo>
                <a:lnTo>
                  <a:pt x="0" y="1073232"/>
                </a:lnTo>
                <a:lnTo>
                  <a:pt x="0" y="0"/>
                </a:lnTo>
                <a:close/>
              </a:path>
            </a:pathLst>
          </a:custGeom>
          <a:blipFill>
            <a:blip r:embed="rId5"/>
            <a:stretch>
              <a:fillRect/>
            </a:stretch>
          </a:blipFill>
        </p:spPr>
      </p:sp>
      <p:sp>
        <p:nvSpPr>
          <p:cNvPr id="7" name="Freeform 7"/>
          <p:cNvSpPr/>
          <p:nvPr/>
        </p:nvSpPr>
        <p:spPr>
          <a:xfrm rot="554463">
            <a:off x="14987371" y="466506"/>
            <a:ext cx="1090501" cy="894211"/>
          </a:xfrm>
          <a:custGeom>
            <a:avLst/>
            <a:gdLst/>
            <a:ahLst/>
            <a:cxnLst/>
            <a:rect l="l" t="t" r="r" b="b"/>
            <a:pathLst>
              <a:path w="1090501" h="894211">
                <a:moveTo>
                  <a:pt x="0" y="0"/>
                </a:moveTo>
                <a:lnTo>
                  <a:pt x="1090501" y="0"/>
                </a:lnTo>
                <a:lnTo>
                  <a:pt x="1090501" y="894211"/>
                </a:lnTo>
                <a:lnTo>
                  <a:pt x="0" y="894211"/>
                </a:lnTo>
                <a:lnTo>
                  <a:pt x="0" y="0"/>
                </a:lnTo>
                <a:close/>
              </a:path>
            </a:pathLst>
          </a:custGeom>
          <a:blipFill>
            <a:blip r:embed="rId6"/>
            <a:stretch>
              <a:fillRect/>
            </a:stretch>
          </a:blipFill>
        </p:spPr>
      </p:sp>
      <p:sp>
        <p:nvSpPr>
          <p:cNvPr id="8" name="Freeform 8"/>
          <p:cNvSpPr/>
          <p:nvPr/>
        </p:nvSpPr>
        <p:spPr>
          <a:xfrm rot="554463">
            <a:off x="929117" y="5963774"/>
            <a:ext cx="1090501" cy="894211"/>
          </a:xfrm>
          <a:custGeom>
            <a:avLst/>
            <a:gdLst/>
            <a:ahLst/>
            <a:cxnLst/>
            <a:rect l="l" t="t" r="r" b="b"/>
            <a:pathLst>
              <a:path w="1090501" h="894211">
                <a:moveTo>
                  <a:pt x="0" y="0"/>
                </a:moveTo>
                <a:lnTo>
                  <a:pt x="1090502" y="0"/>
                </a:lnTo>
                <a:lnTo>
                  <a:pt x="1090502" y="894212"/>
                </a:lnTo>
                <a:lnTo>
                  <a:pt x="0" y="894212"/>
                </a:lnTo>
                <a:lnTo>
                  <a:pt x="0" y="0"/>
                </a:lnTo>
                <a:close/>
              </a:path>
            </a:pathLst>
          </a:custGeom>
          <a:blipFill>
            <a:blip r:embed="rId6"/>
            <a:stretch>
              <a:fillRect/>
            </a:stretch>
          </a:blipFill>
        </p:spPr>
      </p:sp>
      <p:sp>
        <p:nvSpPr>
          <p:cNvPr id="9" name="Freeform 9"/>
          <p:cNvSpPr/>
          <p:nvPr/>
        </p:nvSpPr>
        <p:spPr>
          <a:xfrm>
            <a:off x="17487345" y="495603"/>
            <a:ext cx="574216" cy="610868"/>
          </a:xfrm>
          <a:custGeom>
            <a:avLst/>
            <a:gdLst/>
            <a:ahLst/>
            <a:cxnLst/>
            <a:rect l="l" t="t" r="r" b="b"/>
            <a:pathLst>
              <a:path w="574216" h="610868">
                <a:moveTo>
                  <a:pt x="0" y="0"/>
                </a:moveTo>
                <a:lnTo>
                  <a:pt x="574216" y="0"/>
                </a:lnTo>
                <a:lnTo>
                  <a:pt x="574216" y="610868"/>
                </a:lnTo>
                <a:lnTo>
                  <a:pt x="0" y="610868"/>
                </a:lnTo>
                <a:lnTo>
                  <a:pt x="0" y="0"/>
                </a:lnTo>
                <a:close/>
              </a:path>
            </a:pathLst>
          </a:custGeom>
          <a:blipFill>
            <a:blip r:embed="rId7"/>
            <a:stretch>
              <a:fillRect/>
            </a:stretch>
          </a:blipFill>
        </p:spPr>
      </p:sp>
      <p:sp>
        <p:nvSpPr>
          <p:cNvPr id="10" name="Freeform 10"/>
          <p:cNvSpPr/>
          <p:nvPr/>
        </p:nvSpPr>
        <p:spPr>
          <a:xfrm>
            <a:off x="1724293" y="7215737"/>
            <a:ext cx="424273" cy="451355"/>
          </a:xfrm>
          <a:custGeom>
            <a:avLst/>
            <a:gdLst/>
            <a:ahLst/>
            <a:cxnLst/>
            <a:rect l="l" t="t" r="r" b="b"/>
            <a:pathLst>
              <a:path w="424273" h="451355">
                <a:moveTo>
                  <a:pt x="0" y="0"/>
                </a:moveTo>
                <a:lnTo>
                  <a:pt x="424273" y="0"/>
                </a:lnTo>
                <a:lnTo>
                  <a:pt x="424273" y="451354"/>
                </a:lnTo>
                <a:lnTo>
                  <a:pt x="0" y="451354"/>
                </a:lnTo>
                <a:lnTo>
                  <a:pt x="0" y="0"/>
                </a:lnTo>
                <a:close/>
              </a:path>
            </a:pathLst>
          </a:custGeom>
          <a:blipFill>
            <a:blip r:embed="rId7"/>
            <a:stretch>
              <a:fillRect/>
            </a:stretch>
          </a:blipFill>
        </p:spPr>
      </p:sp>
      <p:sp>
        <p:nvSpPr>
          <p:cNvPr id="11" name="Freeform 11"/>
          <p:cNvSpPr/>
          <p:nvPr/>
        </p:nvSpPr>
        <p:spPr>
          <a:xfrm>
            <a:off x="17703049" y="1391579"/>
            <a:ext cx="554651" cy="564555"/>
          </a:xfrm>
          <a:custGeom>
            <a:avLst/>
            <a:gdLst/>
            <a:ahLst/>
            <a:cxnLst/>
            <a:rect l="l" t="t" r="r" b="b"/>
            <a:pathLst>
              <a:path w="554651" h="564555">
                <a:moveTo>
                  <a:pt x="0" y="0"/>
                </a:moveTo>
                <a:lnTo>
                  <a:pt x="554650" y="0"/>
                </a:lnTo>
                <a:lnTo>
                  <a:pt x="554650" y="564555"/>
                </a:lnTo>
                <a:lnTo>
                  <a:pt x="0" y="564555"/>
                </a:lnTo>
                <a:lnTo>
                  <a:pt x="0" y="0"/>
                </a:lnTo>
                <a:close/>
              </a:path>
            </a:pathLst>
          </a:custGeom>
          <a:blipFill>
            <a:blip r:embed="rId8"/>
            <a:stretch>
              <a:fillRect/>
            </a:stretch>
          </a:blipFill>
        </p:spPr>
      </p:sp>
      <p:sp>
        <p:nvSpPr>
          <p:cNvPr id="12" name="Freeform 12"/>
          <p:cNvSpPr/>
          <p:nvPr/>
        </p:nvSpPr>
        <p:spPr>
          <a:xfrm>
            <a:off x="15620689" y="1949003"/>
            <a:ext cx="579057" cy="597736"/>
          </a:xfrm>
          <a:custGeom>
            <a:avLst/>
            <a:gdLst/>
            <a:ahLst/>
            <a:cxnLst/>
            <a:rect l="l" t="t" r="r" b="b"/>
            <a:pathLst>
              <a:path w="579057" h="597736">
                <a:moveTo>
                  <a:pt x="0" y="0"/>
                </a:moveTo>
                <a:lnTo>
                  <a:pt x="579057" y="0"/>
                </a:lnTo>
                <a:lnTo>
                  <a:pt x="579057" y="597736"/>
                </a:lnTo>
                <a:lnTo>
                  <a:pt x="0" y="597736"/>
                </a:lnTo>
                <a:lnTo>
                  <a:pt x="0" y="0"/>
                </a:lnTo>
                <a:close/>
              </a:path>
            </a:pathLst>
          </a:custGeom>
          <a:blipFill>
            <a:blip r:embed="rId9"/>
            <a:stretch>
              <a:fillRect/>
            </a:stretch>
          </a:blipFill>
        </p:spPr>
      </p:sp>
      <p:sp>
        <p:nvSpPr>
          <p:cNvPr id="13" name="Freeform 13"/>
          <p:cNvSpPr/>
          <p:nvPr/>
        </p:nvSpPr>
        <p:spPr>
          <a:xfrm rot="8100000">
            <a:off x="16461745" y="2646957"/>
            <a:ext cx="498907" cy="520137"/>
          </a:xfrm>
          <a:custGeom>
            <a:avLst/>
            <a:gdLst/>
            <a:ahLst/>
            <a:cxnLst/>
            <a:rect l="l" t="t" r="r" b="b"/>
            <a:pathLst>
              <a:path w="498907" h="520137">
                <a:moveTo>
                  <a:pt x="0" y="0"/>
                </a:moveTo>
                <a:lnTo>
                  <a:pt x="498906" y="0"/>
                </a:lnTo>
                <a:lnTo>
                  <a:pt x="498906" y="520137"/>
                </a:lnTo>
                <a:lnTo>
                  <a:pt x="0" y="520137"/>
                </a:lnTo>
                <a:lnTo>
                  <a:pt x="0" y="0"/>
                </a:lnTo>
                <a:close/>
              </a:path>
            </a:pathLst>
          </a:custGeom>
          <a:blipFill>
            <a:blip r:embed="rId10"/>
            <a:stretch>
              <a:fillRect/>
            </a:stretch>
          </a:blipFill>
        </p:spPr>
      </p:sp>
      <p:sp>
        <p:nvSpPr>
          <p:cNvPr id="14" name="Freeform 14"/>
          <p:cNvSpPr/>
          <p:nvPr/>
        </p:nvSpPr>
        <p:spPr>
          <a:xfrm rot="8100000">
            <a:off x="203358" y="7792843"/>
            <a:ext cx="498907" cy="520137"/>
          </a:xfrm>
          <a:custGeom>
            <a:avLst/>
            <a:gdLst/>
            <a:ahLst/>
            <a:cxnLst/>
            <a:rect l="l" t="t" r="r" b="b"/>
            <a:pathLst>
              <a:path w="498907" h="520137">
                <a:moveTo>
                  <a:pt x="0" y="0"/>
                </a:moveTo>
                <a:lnTo>
                  <a:pt x="498907" y="0"/>
                </a:lnTo>
                <a:lnTo>
                  <a:pt x="498907" y="520137"/>
                </a:lnTo>
                <a:lnTo>
                  <a:pt x="0" y="520137"/>
                </a:lnTo>
                <a:lnTo>
                  <a:pt x="0" y="0"/>
                </a:lnTo>
                <a:close/>
              </a:path>
            </a:pathLst>
          </a:custGeom>
          <a:blipFill>
            <a:blip r:embed="rId10"/>
            <a:stretch>
              <a:fillRect/>
            </a:stretch>
          </a:blipFill>
        </p:spPr>
      </p:sp>
      <p:sp>
        <p:nvSpPr>
          <p:cNvPr id="15" name="Freeform 15"/>
          <p:cNvSpPr/>
          <p:nvPr/>
        </p:nvSpPr>
        <p:spPr>
          <a:xfrm rot="342306">
            <a:off x="15606692" y="5010522"/>
            <a:ext cx="2880628" cy="1742989"/>
          </a:xfrm>
          <a:custGeom>
            <a:avLst/>
            <a:gdLst/>
            <a:ahLst/>
            <a:cxnLst/>
            <a:rect l="l" t="t" r="r" b="b"/>
            <a:pathLst>
              <a:path w="2880628" h="1742989">
                <a:moveTo>
                  <a:pt x="0" y="0"/>
                </a:moveTo>
                <a:lnTo>
                  <a:pt x="2880628" y="0"/>
                </a:lnTo>
                <a:lnTo>
                  <a:pt x="2880628" y="1742989"/>
                </a:lnTo>
                <a:lnTo>
                  <a:pt x="0" y="1742989"/>
                </a:lnTo>
                <a:lnTo>
                  <a:pt x="0" y="0"/>
                </a:lnTo>
                <a:close/>
              </a:path>
            </a:pathLst>
          </a:custGeom>
          <a:blipFill>
            <a:blip r:embed="rId11"/>
            <a:stretch>
              <a:fillRect/>
            </a:stretch>
          </a:blipFill>
        </p:spPr>
      </p:sp>
      <p:sp>
        <p:nvSpPr>
          <p:cNvPr id="16" name="Freeform 16"/>
          <p:cNvSpPr/>
          <p:nvPr/>
        </p:nvSpPr>
        <p:spPr>
          <a:xfrm rot="-4784454">
            <a:off x="15088499" y="5025992"/>
            <a:ext cx="579443" cy="491054"/>
          </a:xfrm>
          <a:custGeom>
            <a:avLst/>
            <a:gdLst/>
            <a:ahLst/>
            <a:cxnLst/>
            <a:rect l="l" t="t" r="r" b="b"/>
            <a:pathLst>
              <a:path w="579443" h="491054">
                <a:moveTo>
                  <a:pt x="0" y="0"/>
                </a:moveTo>
                <a:lnTo>
                  <a:pt x="579444" y="0"/>
                </a:lnTo>
                <a:lnTo>
                  <a:pt x="579444" y="491053"/>
                </a:lnTo>
                <a:lnTo>
                  <a:pt x="0" y="491053"/>
                </a:lnTo>
                <a:lnTo>
                  <a:pt x="0" y="0"/>
                </a:lnTo>
                <a:close/>
              </a:path>
            </a:pathLst>
          </a:custGeom>
          <a:blipFill>
            <a:blip r:embed="rId12"/>
            <a:stretch>
              <a:fillRect/>
            </a:stretch>
          </a:blipFill>
        </p:spPr>
      </p:sp>
      <p:sp>
        <p:nvSpPr>
          <p:cNvPr id="17" name="Freeform 17"/>
          <p:cNvSpPr/>
          <p:nvPr/>
        </p:nvSpPr>
        <p:spPr>
          <a:xfrm rot="-8169365">
            <a:off x="902236" y="-417432"/>
            <a:ext cx="1029964" cy="1483148"/>
          </a:xfrm>
          <a:custGeom>
            <a:avLst/>
            <a:gdLst/>
            <a:ahLst/>
            <a:cxnLst/>
            <a:rect l="l" t="t" r="r" b="b"/>
            <a:pathLst>
              <a:path w="1029964" h="1483148">
                <a:moveTo>
                  <a:pt x="0" y="0"/>
                </a:moveTo>
                <a:lnTo>
                  <a:pt x="1029964" y="0"/>
                </a:lnTo>
                <a:lnTo>
                  <a:pt x="1029964" y="1483148"/>
                </a:lnTo>
                <a:lnTo>
                  <a:pt x="0" y="1483148"/>
                </a:lnTo>
                <a:lnTo>
                  <a:pt x="0" y="0"/>
                </a:lnTo>
                <a:close/>
              </a:path>
            </a:pathLst>
          </a:custGeom>
          <a:blipFill>
            <a:blip r:embed="rId13"/>
            <a:stretch>
              <a:fillRect/>
            </a:stretch>
          </a:blipFill>
        </p:spPr>
      </p:sp>
      <p:sp>
        <p:nvSpPr>
          <p:cNvPr id="18" name="Freeform 18"/>
          <p:cNvSpPr/>
          <p:nvPr/>
        </p:nvSpPr>
        <p:spPr>
          <a:xfrm rot="-810451">
            <a:off x="-220508" y="6190280"/>
            <a:ext cx="847649" cy="1404187"/>
          </a:xfrm>
          <a:custGeom>
            <a:avLst/>
            <a:gdLst/>
            <a:ahLst/>
            <a:cxnLst/>
            <a:rect l="l" t="t" r="r" b="b"/>
            <a:pathLst>
              <a:path w="847649" h="1404187">
                <a:moveTo>
                  <a:pt x="0" y="0"/>
                </a:moveTo>
                <a:lnTo>
                  <a:pt x="847649" y="0"/>
                </a:lnTo>
                <a:lnTo>
                  <a:pt x="847649" y="1404187"/>
                </a:lnTo>
                <a:lnTo>
                  <a:pt x="0" y="1404187"/>
                </a:lnTo>
                <a:lnTo>
                  <a:pt x="0" y="0"/>
                </a:lnTo>
                <a:close/>
              </a:path>
            </a:pathLst>
          </a:custGeom>
          <a:blipFill>
            <a:blip r:embed="rId14"/>
            <a:stretch>
              <a:fillRect/>
            </a:stretch>
          </a:blipFill>
        </p:spPr>
      </p:sp>
      <p:sp>
        <p:nvSpPr>
          <p:cNvPr id="19" name="Freeform 19"/>
          <p:cNvSpPr/>
          <p:nvPr/>
        </p:nvSpPr>
        <p:spPr>
          <a:xfrm rot="330771">
            <a:off x="17432750" y="8052663"/>
            <a:ext cx="946633" cy="1568160"/>
          </a:xfrm>
          <a:custGeom>
            <a:avLst/>
            <a:gdLst/>
            <a:ahLst/>
            <a:cxnLst/>
            <a:rect l="l" t="t" r="r" b="b"/>
            <a:pathLst>
              <a:path w="946633" h="1568160">
                <a:moveTo>
                  <a:pt x="0" y="0"/>
                </a:moveTo>
                <a:lnTo>
                  <a:pt x="946633" y="0"/>
                </a:lnTo>
                <a:lnTo>
                  <a:pt x="946633" y="1568160"/>
                </a:lnTo>
                <a:lnTo>
                  <a:pt x="0" y="1568160"/>
                </a:lnTo>
                <a:lnTo>
                  <a:pt x="0" y="0"/>
                </a:lnTo>
                <a:close/>
              </a:path>
            </a:pathLst>
          </a:custGeom>
          <a:blipFill>
            <a:blip r:embed="rId14"/>
            <a:stretch>
              <a:fillRect/>
            </a:stretch>
          </a:blipFill>
        </p:spPr>
      </p:sp>
      <p:sp>
        <p:nvSpPr>
          <p:cNvPr id="20" name="Freeform 20"/>
          <p:cNvSpPr/>
          <p:nvPr/>
        </p:nvSpPr>
        <p:spPr>
          <a:xfrm rot="312868">
            <a:off x="1160613" y="3370976"/>
            <a:ext cx="1079404" cy="844149"/>
          </a:xfrm>
          <a:custGeom>
            <a:avLst/>
            <a:gdLst/>
            <a:ahLst/>
            <a:cxnLst/>
            <a:rect l="l" t="t" r="r" b="b"/>
            <a:pathLst>
              <a:path w="1079404" h="844149">
                <a:moveTo>
                  <a:pt x="0" y="0"/>
                </a:moveTo>
                <a:lnTo>
                  <a:pt x="1079403" y="0"/>
                </a:lnTo>
                <a:lnTo>
                  <a:pt x="1079403" y="844149"/>
                </a:lnTo>
                <a:lnTo>
                  <a:pt x="0" y="844149"/>
                </a:lnTo>
                <a:lnTo>
                  <a:pt x="0" y="0"/>
                </a:lnTo>
                <a:close/>
              </a:path>
            </a:pathLst>
          </a:custGeom>
          <a:blipFill>
            <a:blip r:embed="rId15"/>
            <a:stretch>
              <a:fillRect/>
            </a:stretch>
          </a:blipFill>
        </p:spPr>
      </p:sp>
      <p:sp>
        <p:nvSpPr>
          <p:cNvPr id="21" name="Freeform 21"/>
          <p:cNvSpPr/>
          <p:nvPr/>
        </p:nvSpPr>
        <p:spPr>
          <a:xfrm rot="-929477">
            <a:off x="-348892" y="339244"/>
            <a:ext cx="1603406" cy="2086483"/>
          </a:xfrm>
          <a:custGeom>
            <a:avLst/>
            <a:gdLst/>
            <a:ahLst/>
            <a:cxnLst/>
            <a:rect l="l" t="t" r="r" b="b"/>
            <a:pathLst>
              <a:path w="1603406" h="2086483">
                <a:moveTo>
                  <a:pt x="0" y="0"/>
                </a:moveTo>
                <a:lnTo>
                  <a:pt x="1603406" y="0"/>
                </a:lnTo>
                <a:lnTo>
                  <a:pt x="1603406" y="2086484"/>
                </a:lnTo>
                <a:lnTo>
                  <a:pt x="0" y="2086484"/>
                </a:lnTo>
                <a:lnTo>
                  <a:pt x="0" y="0"/>
                </a:lnTo>
                <a:close/>
              </a:path>
            </a:pathLst>
          </a:custGeom>
          <a:blipFill>
            <a:blip r:embed="rId16"/>
            <a:stretch>
              <a:fillRect/>
            </a:stretch>
          </a:blipFill>
        </p:spPr>
      </p:sp>
      <p:sp>
        <p:nvSpPr>
          <p:cNvPr id="22" name="Freeform 22"/>
          <p:cNvSpPr/>
          <p:nvPr/>
        </p:nvSpPr>
        <p:spPr>
          <a:xfrm rot="588714">
            <a:off x="-260648" y="4167182"/>
            <a:ext cx="1699820" cy="1865080"/>
          </a:xfrm>
          <a:custGeom>
            <a:avLst/>
            <a:gdLst/>
            <a:ahLst/>
            <a:cxnLst/>
            <a:rect l="l" t="t" r="r" b="b"/>
            <a:pathLst>
              <a:path w="1699820" h="1865080">
                <a:moveTo>
                  <a:pt x="0" y="0"/>
                </a:moveTo>
                <a:lnTo>
                  <a:pt x="1699820" y="0"/>
                </a:lnTo>
                <a:lnTo>
                  <a:pt x="1699820" y="1865080"/>
                </a:lnTo>
                <a:lnTo>
                  <a:pt x="0" y="1865080"/>
                </a:lnTo>
                <a:lnTo>
                  <a:pt x="0" y="0"/>
                </a:lnTo>
                <a:close/>
              </a:path>
            </a:pathLst>
          </a:custGeom>
          <a:blipFill>
            <a:blip r:embed="rId17"/>
            <a:stretch>
              <a:fillRect/>
            </a:stretch>
          </a:blipFill>
        </p:spPr>
      </p:sp>
      <p:sp>
        <p:nvSpPr>
          <p:cNvPr id="23" name="Freeform 23"/>
          <p:cNvSpPr/>
          <p:nvPr/>
        </p:nvSpPr>
        <p:spPr>
          <a:xfrm rot="-5400000">
            <a:off x="1178506" y="2162205"/>
            <a:ext cx="1091575" cy="1118639"/>
          </a:xfrm>
          <a:custGeom>
            <a:avLst/>
            <a:gdLst/>
            <a:ahLst/>
            <a:cxnLst/>
            <a:rect l="l" t="t" r="r" b="b"/>
            <a:pathLst>
              <a:path w="1091575" h="1118639">
                <a:moveTo>
                  <a:pt x="0" y="0"/>
                </a:moveTo>
                <a:lnTo>
                  <a:pt x="1091574" y="0"/>
                </a:lnTo>
                <a:lnTo>
                  <a:pt x="1091574" y="1118639"/>
                </a:lnTo>
                <a:lnTo>
                  <a:pt x="0" y="1118639"/>
                </a:lnTo>
                <a:lnTo>
                  <a:pt x="0" y="0"/>
                </a:lnTo>
                <a:close/>
              </a:path>
            </a:pathLst>
          </a:custGeom>
          <a:blipFill>
            <a:blip r:embed="rId18"/>
            <a:stretch>
              <a:fillRect/>
            </a:stretch>
          </a:blipFill>
        </p:spPr>
      </p:sp>
      <p:sp>
        <p:nvSpPr>
          <p:cNvPr id="24" name="Freeform 24"/>
          <p:cNvSpPr/>
          <p:nvPr/>
        </p:nvSpPr>
        <p:spPr>
          <a:xfrm rot="-5400000">
            <a:off x="16975356" y="9647295"/>
            <a:ext cx="1240079" cy="1270824"/>
          </a:xfrm>
          <a:custGeom>
            <a:avLst/>
            <a:gdLst/>
            <a:ahLst/>
            <a:cxnLst/>
            <a:rect l="l" t="t" r="r" b="b"/>
            <a:pathLst>
              <a:path w="1240079" h="1270824">
                <a:moveTo>
                  <a:pt x="0" y="0"/>
                </a:moveTo>
                <a:lnTo>
                  <a:pt x="1240078" y="0"/>
                </a:lnTo>
                <a:lnTo>
                  <a:pt x="1240078" y="1270824"/>
                </a:lnTo>
                <a:lnTo>
                  <a:pt x="0" y="1270824"/>
                </a:lnTo>
                <a:lnTo>
                  <a:pt x="0" y="0"/>
                </a:lnTo>
                <a:close/>
              </a:path>
            </a:pathLst>
          </a:custGeom>
          <a:blipFill>
            <a:blip r:embed="rId18"/>
            <a:stretch>
              <a:fillRect/>
            </a:stretch>
          </a:blipFill>
        </p:spPr>
      </p:sp>
      <p:sp>
        <p:nvSpPr>
          <p:cNvPr id="25" name="Freeform 25"/>
          <p:cNvSpPr/>
          <p:nvPr/>
        </p:nvSpPr>
        <p:spPr>
          <a:xfrm rot="-6150447">
            <a:off x="1682371" y="985295"/>
            <a:ext cx="871227" cy="1271991"/>
          </a:xfrm>
          <a:custGeom>
            <a:avLst/>
            <a:gdLst/>
            <a:ahLst/>
            <a:cxnLst/>
            <a:rect l="l" t="t" r="r" b="b"/>
            <a:pathLst>
              <a:path w="871227" h="1271991">
                <a:moveTo>
                  <a:pt x="0" y="0"/>
                </a:moveTo>
                <a:lnTo>
                  <a:pt x="871227" y="0"/>
                </a:lnTo>
                <a:lnTo>
                  <a:pt x="871227" y="1271991"/>
                </a:lnTo>
                <a:lnTo>
                  <a:pt x="0" y="1271991"/>
                </a:lnTo>
                <a:lnTo>
                  <a:pt x="0" y="0"/>
                </a:lnTo>
                <a:close/>
              </a:path>
            </a:pathLst>
          </a:custGeom>
          <a:blipFill>
            <a:blip r:embed="rId19"/>
            <a:stretch>
              <a:fillRect/>
            </a:stretch>
          </a:blipFill>
        </p:spPr>
      </p:sp>
      <p:sp>
        <p:nvSpPr>
          <p:cNvPr id="26" name="Freeform 26"/>
          <p:cNvSpPr/>
          <p:nvPr/>
        </p:nvSpPr>
        <p:spPr>
          <a:xfrm>
            <a:off x="17359613" y="3793050"/>
            <a:ext cx="1263512" cy="1025309"/>
          </a:xfrm>
          <a:custGeom>
            <a:avLst/>
            <a:gdLst/>
            <a:ahLst/>
            <a:cxnLst/>
            <a:rect l="l" t="t" r="r" b="b"/>
            <a:pathLst>
              <a:path w="1263512" h="1025309">
                <a:moveTo>
                  <a:pt x="0" y="0"/>
                </a:moveTo>
                <a:lnTo>
                  <a:pt x="1263513" y="0"/>
                </a:lnTo>
                <a:lnTo>
                  <a:pt x="1263513" y="1025310"/>
                </a:lnTo>
                <a:lnTo>
                  <a:pt x="0" y="1025310"/>
                </a:lnTo>
                <a:lnTo>
                  <a:pt x="0" y="0"/>
                </a:lnTo>
                <a:close/>
              </a:path>
            </a:pathLst>
          </a:custGeom>
          <a:blipFill>
            <a:blip r:embed="rId20"/>
            <a:stretch>
              <a:fillRect/>
            </a:stretch>
          </a:blipFill>
        </p:spPr>
      </p:sp>
      <p:sp>
        <p:nvSpPr>
          <p:cNvPr id="27" name="Freeform 27"/>
          <p:cNvSpPr/>
          <p:nvPr/>
        </p:nvSpPr>
        <p:spPr>
          <a:xfrm>
            <a:off x="2146559" y="198242"/>
            <a:ext cx="889156" cy="898138"/>
          </a:xfrm>
          <a:custGeom>
            <a:avLst/>
            <a:gdLst/>
            <a:ahLst/>
            <a:cxnLst/>
            <a:rect l="l" t="t" r="r" b="b"/>
            <a:pathLst>
              <a:path w="889156" h="898138">
                <a:moveTo>
                  <a:pt x="0" y="0"/>
                </a:moveTo>
                <a:lnTo>
                  <a:pt x="889157" y="0"/>
                </a:lnTo>
                <a:lnTo>
                  <a:pt x="889157" y="898137"/>
                </a:lnTo>
                <a:lnTo>
                  <a:pt x="0" y="898137"/>
                </a:lnTo>
                <a:lnTo>
                  <a:pt x="0" y="0"/>
                </a:lnTo>
                <a:close/>
              </a:path>
            </a:pathLst>
          </a:custGeom>
          <a:blipFill>
            <a:blip r:embed="rId21"/>
            <a:stretch>
              <a:fillRect/>
            </a:stretch>
          </a:blipFill>
        </p:spPr>
      </p:sp>
      <p:sp>
        <p:nvSpPr>
          <p:cNvPr id="28" name="Freeform 28"/>
          <p:cNvSpPr/>
          <p:nvPr/>
        </p:nvSpPr>
        <p:spPr>
          <a:xfrm>
            <a:off x="16199746" y="8872062"/>
            <a:ext cx="889156" cy="898138"/>
          </a:xfrm>
          <a:custGeom>
            <a:avLst/>
            <a:gdLst/>
            <a:ahLst/>
            <a:cxnLst/>
            <a:rect l="l" t="t" r="r" b="b"/>
            <a:pathLst>
              <a:path w="889156" h="898138">
                <a:moveTo>
                  <a:pt x="0" y="0"/>
                </a:moveTo>
                <a:lnTo>
                  <a:pt x="889156" y="0"/>
                </a:lnTo>
                <a:lnTo>
                  <a:pt x="889156" y="898137"/>
                </a:lnTo>
                <a:lnTo>
                  <a:pt x="0" y="898137"/>
                </a:lnTo>
                <a:lnTo>
                  <a:pt x="0" y="0"/>
                </a:lnTo>
                <a:close/>
              </a:path>
            </a:pathLst>
          </a:custGeom>
          <a:blipFill>
            <a:blip r:embed="rId21"/>
            <a:stretch>
              <a:fillRect/>
            </a:stretch>
          </a:blipFill>
        </p:spPr>
      </p:sp>
      <p:sp>
        <p:nvSpPr>
          <p:cNvPr id="29" name="Freeform 29"/>
          <p:cNvSpPr/>
          <p:nvPr/>
        </p:nvSpPr>
        <p:spPr>
          <a:xfrm rot="291870">
            <a:off x="16643900" y="6809417"/>
            <a:ext cx="2049945" cy="1158664"/>
          </a:xfrm>
          <a:custGeom>
            <a:avLst/>
            <a:gdLst/>
            <a:ahLst/>
            <a:cxnLst/>
            <a:rect l="l" t="t" r="r" b="b"/>
            <a:pathLst>
              <a:path w="2049945" h="1158664">
                <a:moveTo>
                  <a:pt x="0" y="0"/>
                </a:moveTo>
                <a:lnTo>
                  <a:pt x="2049945" y="0"/>
                </a:lnTo>
                <a:lnTo>
                  <a:pt x="2049945" y="1158664"/>
                </a:lnTo>
                <a:lnTo>
                  <a:pt x="0" y="1158664"/>
                </a:lnTo>
                <a:lnTo>
                  <a:pt x="0" y="0"/>
                </a:lnTo>
                <a:close/>
              </a:path>
            </a:pathLst>
          </a:custGeom>
          <a:blipFill>
            <a:blip r:embed="rId22"/>
            <a:stretch>
              <a:fillRect/>
            </a:stretch>
          </a:blipFill>
        </p:spPr>
      </p:sp>
      <p:sp>
        <p:nvSpPr>
          <p:cNvPr id="30" name="Freeform 30"/>
          <p:cNvSpPr/>
          <p:nvPr/>
        </p:nvSpPr>
        <p:spPr>
          <a:xfrm rot="-827209">
            <a:off x="219386" y="2562729"/>
            <a:ext cx="819008" cy="1395775"/>
          </a:xfrm>
          <a:custGeom>
            <a:avLst/>
            <a:gdLst/>
            <a:ahLst/>
            <a:cxnLst/>
            <a:rect l="l" t="t" r="r" b="b"/>
            <a:pathLst>
              <a:path w="819008" h="1395775">
                <a:moveTo>
                  <a:pt x="0" y="0"/>
                </a:moveTo>
                <a:lnTo>
                  <a:pt x="819009" y="0"/>
                </a:lnTo>
                <a:lnTo>
                  <a:pt x="819009" y="1395775"/>
                </a:lnTo>
                <a:lnTo>
                  <a:pt x="0" y="1395775"/>
                </a:lnTo>
                <a:lnTo>
                  <a:pt x="0" y="0"/>
                </a:lnTo>
                <a:close/>
              </a:path>
            </a:pathLst>
          </a:custGeom>
          <a:blipFill>
            <a:blip r:embed="rId23"/>
            <a:stretch>
              <a:fillRect/>
            </a:stretch>
          </a:blipFill>
        </p:spPr>
      </p:sp>
      <p:sp>
        <p:nvSpPr>
          <p:cNvPr id="31" name="Freeform 31"/>
          <p:cNvSpPr/>
          <p:nvPr/>
        </p:nvSpPr>
        <p:spPr>
          <a:xfrm>
            <a:off x="17259300" y="7827234"/>
            <a:ext cx="424273" cy="451355"/>
          </a:xfrm>
          <a:custGeom>
            <a:avLst/>
            <a:gdLst/>
            <a:ahLst/>
            <a:cxnLst/>
            <a:rect l="l" t="t" r="r" b="b"/>
            <a:pathLst>
              <a:path w="424273" h="451355">
                <a:moveTo>
                  <a:pt x="0" y="0"/>
                </a:moveTo>
                <a:lnTo>
                  <a:pt x="424273" y="0"/>
                </a:lnTo>
                <a:lnTo>
                  <a:pt x="424273" y="451355"/>
                </a:lnTo>
                <a:lnTo>
                  <a:pt x="0" y="451355"/>
                </a:lnTo>
                <a:lnTo>
                  <a:pt x="0" y="0"/>
                </a:lnTo>
                <a:close/>
              </a:path>
            </a:pathLst>
          </a:custGeom>
          <a:blipFill>
            <a:blip r:embed="rId7"/>
            <a:stretch>
              <a:fillRect/>
            </a:stretch>
          </a:blipFill>
        </p:spPr>
      </p:sp>
      <p:sp>
        <p:nvSpPr>
          <p:cNvPr id="32" name="Freeform 32"/>
          <p:cNvSpPr/>
          <p:nvPr/>
        </p:nvSpPr>
        <p:spPr>
          <a:xfrm>
            <a:off x="1226414" y="4350130"/>
            <a:ext cx="572246" cy="556986"/>
          </a:xfrm>
          <a:custGeom>
            <a:avLst/>
            <a:gdLst/>
            <a:ahLst/>
            <a:cxnLst/>
            <a:rect l="l" t="t" r="r" b="b"/>
            <a:pathLst>
              <a:path w="572246" h="556986">
                <a:moveTo>
                  <a:pt x="0" y="0"/>
                </a:moveTo>
                <a:lnTo>
                  <a:pt x="572246" y="0"/>
                </a:lnTo>
                <a:lnTo>
                  <a:pt x="572246" y="556986"/>
                </a:lnTo>
                <a:lnTo>
                  <a:pt x="0" y="556986"/>
                </a:lnTo>
                <a:lnTo>
                  <a:pt x="0" y="0"/>
                </a:lnTo>
                <a:close/>
              </a:path>
            </a:pathLst>
          </a:custGeom>
          <a:blipFill>
            <a:blip r:embed="rId24"/>
            <a:stretch>
              <a:fillRect/>
            </a:stretch>
          </a:blipFill>
        </p:spPr>
      </p:sp>
      <p:sp>
        <p:nvSpPr>
          <p:cNvPr id="33" name="TextBox 33"/>
          <p:cNvSpPr txBox="1"/>
          <p:nvPr/>
        </p:nvSpPr>
        <p:spPr>
          <a:xfrm>
            <a:off x="4106299" y="4495273"/>
            <a:ext cx="10075403" cy="1182201"/>
          </a:xfrm>
          <a:prstGeom prst="rect">
            <a:avLst/>
          </a:prstGeom>
        </p:spPr>
        <p:txBody>
          <a:bodyPr lIns="0" tIns="0" rIns="0" bIns="0" rtlCol="0" anchor="t">
            <a:spAutoFit/>
          </a:bodyPr>
          <a:lstStyle/>
          <a:p>
            <a:pPr algn="l">
              <a:lnSpc>
                <a:spcPts val="9798"/>
              </a:lnSpc>
            </a:pPr>
            <a:r>
              <a:rPr lang="en-US" sz="6998" b="1">
                <a:solidFill>
                  <a:srgbClr val="FFFFFF"/>
                </a:solidFill>
                <a:latin typeface=" Avenir Next Arabic Bold"/>
                <a:ea typeface=" Avenir Next Arabic Bold"/>
                <a:cs typeface=" Avenir Next Arabic Bold"/>
                <a:sym typeface=" Avenir Next Arabic Bold"/>
              </a:rPr>
              <a:t>Test Your Knowledge!</a:t>
            </a:r>
          </a:p>
        </p:txBody>
      </p:sp>
      <p:grpSp>
        <p:nvGrpSpPr>
          <p:cNvPr id="34" name="Group 34"/>
          <p:cNvGrpSpPr/>
          <p:nvPr/>
        </p:nvGrpSpPr>
        <p:grpSpPr>
          <a:xfrm>
            <a:off x="304800" y="8822985"/>
            <a:ext cx="5933349" cy="1073373"/>
            <a:chOff x="0" y="0"/>
            <a:chExt cx="7911132" cy="1431164"/>
          </a:xfrm>
        </p:grpSpPr>
        <p:sp>
          <p:nvSpPr>
            <p:cNvPr id="35" name="AutoShape 35"/>
            <p:cNvSpPr/>
            <p:nvPr/>
          </p:nvSpPr>
          <p:spPr>
            <a:xfrm flipV="1">
              <a:off x="1927318" y="66478"/>
              <a:ext cx="0" cy="1298208"/>
            </a:xfrm>
            <a:prstGeom prst="line">
              <a:avLst/>
            </a:prstGeom>
            <a:ln w="63500" cap="flat">
              <a:solidFill>
                <a:srgbClr val="FFFFFF"/>
              </a:solidFill>
              <a:prstDash val="solid"/>
              <a:headEnd type="none" w="sm" len="sm"/>
              <a:tailEnd type="none" w="sm" len="sm"/>
            </a:ln>
          </p:spPr>
        </p:sp>
        <p:sp>
          <p:nvSpPr>
            <p:cNvPr id="36" name="Freeform 36"/>
            <p:cNvSpPr/>
            <p:nvPr/>
          </p:nvSpPr>
          <p:spPr>
            <a:xfrm>
              <a:off x="0" y="0"/>
              <a:ext cx="1604514" cy="1431164"/>
            </a:xfrm>
            <a:custGeom>
              <a:avLst/>
              <a:gdLst/>
              <a:ahLst/>
              <a:cxnLst/>
              <a:rect l="l" t="t" r="r" b="b"/>
              <a:pathLst>
                <a:path w="1604514" h="1431164">
                  <a:moveTo>
                    <a:pt x="0" y="0"/>
                  </a:moveTo>
                  <a:lnTo>
                    <a:pt x="1604514" y="0"/>
                  </a:lnTo>
                  <a:lnTo>
                    <a:pt x="1604514" y="1431164"/>
                  </a:lnTo>
                  <a:lnTo>
                    <a:pt x="0" y="1431164"/>
                  </a:lnTo>
                  <a:lnTo>
                    <a:pt x="0" y="0"/>
                  </a:lnTo>
                  <a:close/>
                </a:path>
              </a:pathLst>
            </a:custGeom>
            <a:blipFill>
              <a:blip r:embed="rId25"/>
              <a:stretch>
                <a:fillRect l="-2083" r="-2083" b="-16783"/>
              </a:stretch>
            </a:blipFill>
          </p:spPr>
        </p:sp>
        <p:sp>
          <p:nvSpPr>
            <p:cNvPr id="37" name="Freeform 37"/>
            <p:cNvSpPr/>
            <p:nvPr/>
          </p:nvSpPr>
          <p:spPr>
            <a:xfrm>
              <a:off x="5964671" y="379889"/>
              <a:ext cx="1946461" cy="953766"/>
            </a:xfrm>
            <a:custGeom>
              <a:avLst/>
              <a:gdLst/>
              <a:ahLst/>
              <a:cxnLst/>
              <a:rect l="l" t="t" r="r" b="b"/>
              <a:pathLst>
                <a:path w="1946461" h="953766">
                  <a:moveTo>
                    <a:pt x="0" y="0"/>
                  </a:moveTo>
                  <a:lnTo>
                    <a:pt x="1946461" y="0"/>
                  </a:lnTo>
                  <a:lnTo>
                    <a:pt x="1946461" y="953765"/>
                  </a:lnTo>
                  <a:lnTo>
                    <a:pt x="0" y="953765"/>
                  </a:lnTo>
                  <a:lnTo>
                    <a:pt x="0" y="0"/>
                  </a:lnTo>
                  <a:close/>
                </a:path>
              </a:pathLst>
            </a:custGeom>
            <a:blipFill>
              <a:blip r:embed="rId26"/>
              <a:stretch>
                <a:fillRect/>
              </a:stretch>
            </a:blipFill>
          </p:spPr>
        </p:sp>
        <p:sp>
          <p:nvSpPr>
            <p:cNvPr id="38" name="TextBox 38"/>
            <p:cNvSpPr txBox="1"/>
            <p:nvPr/>
          </p:nvSpPr>
          <p:spPr>
            <a:xfrm>
              <a:off x="5964333" y="68934"/>
              <a:ext cx="1401601" cy="211586"/>
            </a:xfrm>
            <a:prstGeom prst="rect">
              <a:avLst/>
            </a:prstGeom>
          </p:spPr>
          <p:txBody>
            <a:bodyPr lIns="0" tIns="0" rIns="0" bIns="0" rtlCol="0" anchor="t">
              <a:spAutoFit/>
            </a:bodyPr>
            <a:lstStyle/>
            <a:p>
              <a:pPr algn="ctr">
                <a:lnSpc>
                  <a:spcPts val="1335"/>
                </a:lnSpc>
              </a:pPr>
              <a:r>
                <a:rPr lang="en-US" sz="953">
                  <a:solidFill>
                    <a:srgbClr val="FFFFFF"/>
                  </a:solidFill>
                  <a:latin typeface=" Avenir Next Arabic"/>
                  <a:ea typeface=" Avenir Next Arabic"/>
                  <a:cs typeface=" Avenir Next Arabic"/>
                  <a:sym typeface=" Avenir Next Arabic"/>
                </a:rPr>
                <a:t>In Partnership With</a:t>
              </a:r>
            </a:p>
          </p:txBody>
        </p:sp>
        <p:sp>
          <p:nvSpPr>
            <p:cNvPr id="39" name="Freeform 39"/>
            <p:cNvSpPr/>
            <p:nvPr/>
          </p:nvSpPr>
          <p:spPr>
            <a:xfrm>
              <a:off x="2250122" y="15918"/>
              <a:ext cx="3068603" cy="1399327"/>
            </a:xfrm>
            <a:custGeom>
              <a:avLst/>
              <a:gdLst/>
              <a:ahLst/>
              <a:cxnLst/>
              <a:rect l="l" t="t" r="r" b="b"/>
              <a:pathLst>
                <a:path w="3068603" h="1399327">
                  <a:moveTo>
                    <a:pt x="0" y="0"/>
                  </a:moveTo>
                  <a:lnTo>
                    <a:pt x="3068603" y="0"/>
                  </a:lnTo>
                  <a:lnTo>
                    <a:pt x="3068603" y="1399327"/>
                  </a:lnTo>
                  <a:lnTo>
                    <a:pt x="0" y="1399327"/>
                  </a:lnTo>
                  <a:lnTo>
                    <a:pt x="0" y="0"/>
                  </a:lnTo>
                  <a:close/>
                </a:path>
              </a:pathLst>
            </a:custGeom>
            <a:blipFill>
              <a:blip r:embed="rId27"/>
              <a:stretch>
                <a:fillRect/>
              </a:stretch>
            </a:blipFill>
          </p:spPr>
        </p:sp>
        <p:sp>
          <p:nvSpPr>
            <p:cNvPr id="40" name="AutoShape 40"/>
            <p:cNvSpPr/>
            <p:nvPr/>
          </p:nvSpPr>
          <p:spPr>
            <a:xfrm flipV="1">
              <a:off x="5641529" y="66478"/>
              <a:ext cx="0" cy="1298208"/>
            </a:xfrm>
            <a:prstGeom prst="line">
              <a:avLst/>
            </a:prstGeom>
            <a:ln w="63500" cap="flat">
              <a:solidFill>
                <a:srgbClr val="FFFFFF"/>
              </a:solidFill>
              <a:prstDash val="solid"/>
              <a:headEnd type="none" w="sm" len="sm"/>
              <a:tailEnd type="none" w="sm" len="sm"/>
            </a:ln>
          </p:spPr>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4E5"/>
        </a:solidFill>
        <a:effectLst/>
      </p:bgPr>
    </p:bg>
    <p:spTree>
      <p:nvGrpSpPr>
        <p:cNvPr id="1" name=""/>
        <p:cNvGrpSpPr/>
        <p:nvPr/>
      </p:nvGrpSpPr>
      <p:grpSpPr>
        <a:xfrm>
          <a:off x="0" y="0"/>
          <a:ext cx="0" cy="0"/>
          <a:chOff x="0" y="0"/>
          <a:chExt cx="0" cy="0"/>
        </a:xfrm>
      </p:grpSpPr>
      <p:grpSp>
        <p:nvGrpSpPr>
          <p:cNvPr id="2" name="Group 2"/>
          <p:cNvGrpSpPr/>
          <p:nvPr/>
        </p:nvGrpSpPr>
        <p:grpSpPr>
          <a:xfrm>
            <a:off x="698810" y="735101"/>
            <a:ext cx="962025" cy="96202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01</a:t>
              </a:r>
            </a:p>
          </p:txBody>
        </p:sp>
      </p:grpSp>
      <p:grpSp>
        <p:nvGrpSpPr>
          <p:cNvPr id="5" name="Group 5"/>
          <p:cNvGrpSpPr/>
          <p:nvPr/>
        </p:nvGrpSpPr>
        <p:grpSpPr>
          <a:xfrm>
            <a:off x="698810" y="2303373"/>
            <a:ext cx="962025" cy="96202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02</a:t>
              </a:r>
            </a:p>
          </p:txBody>
        </p:sp>
      </p:grpSp>
      <p:grpSp>
        <p:nvGrpSpPr>
          <p:cNvPr id="8" name="Group 8"/>
          <p:cNvGrpSpPr/>
          <p:nvPr/>
        </p:nvGrpSpPr>
        <p:grpSpPr>
          <a:xfrm>
            <a:off x="698810" y="3874998"/>
            <a:ext cx="962025" cy="96202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solidFill>
                  <a:latin typeface=" Avenir Next Arabic Bold"/>
                  <a:ea typeface=" Avenir Next Arabic Bold"/>
                  <a:cs typeface=" Avenir Next Arabic Bold"/>
                  <a:sym typeface=" Avenir Next Arabic Bold"/>
                </a:rPr>
                <a:t>03</a:t>
              </a:r>
            </a:p>
          </p:txBody>
        </p:sp>
      </p:grpSp>
      <p:grpSp>
        <p:nvGrpSpPr>
          <p:cNvPr id="11" name="Group 11"/>
          <p:cNvGrpSpPr/>
          <p:nvPr/>
        </p:nvGrpSpPr>
        <p:grpSpPr>
          <a:xfrm>
            <a:off x="698810" y="5446623"/>
            <a:ext cx="962025" cy="96202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13" name="TextBox 13"/>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04</a:t>
              </a:r>
            </a:p>
          </p:txBody>
        </p:sp>
      </p:grpSp>
      <p:grpSp>
        <p:nvGrpSpPr>
          <p:cNvPr id="14" name="Group 14"/>
          <p:cNvGrpSpPr/>
          <p:nvPr/>
        </p:nvGrpSpPr>
        <p:grpSpPr>
          <a:xfrm>
            <a:off x="698810" y="7018248"/>
            <a:ext cx="962025" cy="962025"/>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05</a:t>
              </a:r>
            </a:p>
          </p:txBody>
        </p:sp>
      </p:grpSp>
      <p:grpSp>
        <p:nvGrpSpPr>
          <p:cNvPr id="17" name="Group 17"/>
          <p:cNvGrpSpPr/>
          <p:nvPr/>
        </p:nvGrpSpPr>
        <p:grpSpPr>
          <a:xfrm>
            <a:off x="698810" y="8589874"/>
            <a:ext cx="962025" cy="962025"/>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19" name="TextBox 19"/>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06</a:t>
              </a:r>
            </a:p>
          </p:txBody>
        </p:sp>
      </p:grpSp>
      <p:sp>
        <p:nvSpPr>
          <p:cNvPr id="20" name="Freeform 20"/>
          <p:cNvSpPr/>
          <p:nvPr/>
        </p:nvSpPr>
        <p:spPr>
          <a:xfrm rot="707698">
            <a:off x="16084811" y="-393841"/>
            <a:ext cx="1335991" cy="1846265"/>
          </a:xfrm>
          <a:custGeom>
            <a:avLst/>
            <a:gdLst/>
            <a:ahLst/>
            <a:cxnLst/>
            <a:rect l="l" t="t" r="r" b="b"/>
            <a:pathLst>
              <a:path w="1335991" h="1846265">
                <a:moveTo>
                  <a:pt x="0" y="0"/>
                </a:moveTo>
                <a:lnTo>
                  <a:pt x="1335991" y="0"/>
                </a:lnTo>
                <a:lnTo>
                  <a:pt x="1335991" y="1846266"/>
                </a:lnTo>
                <a:lnTo>
                  <a:pt x="0" y="1846266"/>
                </a:lnTo>
                <a:lnTo>
                  <a:pt x="0" y="0"/>
                </a:lnTo>
                <a:close/>
              </a:path>
            </a:pathLst>
          </a:custGeom>
          <a:blipFill>
            <a:blip r:embed="rId2"/>
            <a:stretch>
              <a:fillRect/>
            </a:stretch>
          </a:blipFill>
        </p:spPr>
      </p:sp>
      <p:sp>
        <p:nvSpPr>
          <p:cNvPr id="21" name="Freeform 21"/>
          <p:cNvSpPr/>
          <p:nvPr/>
        </p:nvSpPr>
        <p:spPr>
          <a:xfrm rot="1746722">
            <a:off x="17530049" y="3952545"/>
            <a:ext cx="1401516" cy="1230896"/>
          </a:xfrm>
          <a:custGeom>
            <a:avLst/>
            <a:gdLst/>
            <a:ahLst/>
            <a:cxnLst/>
            <a:rect l="l" t="t" r="r" b="b"/>
            <a:pathLst>
              <a:path w="1401516" h="1230896">
                <a:moveTo>
                  <a:pt x="0" y="0"/>
                </a:moveTo>
                <a:lnTo>
                  <a:pt x="1401516" y="0"/>
                </a:lnTo>
                <a:lnTo>
                  <a:pt x="1401516" y="1230896"/>
                </a:lnTo>
                <a:lnTo>
                  <a:pt x="0" y="1230896"/>
                </a:lnTo>
                <a:lnTo>
                  <a:pt x="0" y="0"/>
                </a:lnTo>
                <a:close/>
              </a:path>
            </a:pathLst>
          </a:custGeom>
          <a:blipFill>
            <a:blip r:embed="rId3"/>
            <a:stretch>
              <a:fillRect/>
            </a:stretch>
          </a:blipFill>
        </p:spPr>
      </p:sp>
      <p:sp>
        <p:nvSpPr>
          <p:cNvPr id="22" name="Freeform 22"/>
          <p:cNvSpPr/>
          <p:nvPr/>
        </p:nvSpPr>
        <p:spPr>
          <a:xfrm rot="532789">
            <a:off x="17074286" y="1711255"/>
            <a:ext cx="1303210" cy="1073232"/>
          </a:xfrm>
          <a:custGeom>
            <a:avLst/>
            <a:gdLst/>
            <a:ahLst/>
            <a:cxnLst/>
            <a:rect l="l" t="t" r="r" b="b"/>
            <a:pathLst>
              <a:path w="1303210" h="1073232">
                <a:moveTo>
                  <a:pt x="0" y="0"/>
                </a:moveTo>
                <a:lnTo>
                  <a:pt x="1303210" y="0"/>
                </a:lnTo>
                <a:lnTo>
                  <a:pt x="1303210" y="1073232"/>
                </a:lnTo>
                <a:lnTo>
                  <a:pt x="0" y="1073232"/>
                </a:lnTo>
                <a:lnTo>
                  <a:pt x="0" y="0"/>
                </a:lnTo>
                <a:close/>
              </a:path>
            </a:pathLst>
          </a:custGeom>
          <a:blipFill>
            <a:blip r:embed="rId4"/>
            <a:stretch>
              <a:fillRect/>
            </a:stretch>
          </a:blipFill>
        </p:spPr>
      </p:sp>
      <p:sp>
        <p:nvSpPr>
          <p:cNvPr id="23" name="Freeform 23"/>
          <p:cNvSpPr/>
          <p:nvPr/>
        </p:nvSpPr>
        <p:spPr>
          <a:xfrm>
            <a:off x="17487345" y="495603"/>
            <a:ext cx="574216" cy="610868"/>
          </a:xfrm>
          <a:custGeom>
            <a:avLst/>
            <a:gdLst/>
            <a:ahLst/>
            <a:cxnLst/>
            <a:rect l="l" t="t" r="r" b="b"/>
            <a:pathLst>
              <a:path w="574216" h="610868">
                <a:moveTo>
                  <a:pt x="0" y="0"/>
                </a:moveTo>
                <a:lnTo>
                  <a:pt x="574216" y="0"/>
                </a:lnTo>
                <a:lnTo>
                  <a:pt x="574216" y="610868"/>
                </a:lnTo>
                <a:lnTo>
                  <a:pt x="0" y="610868"/>
                </a:lnTo>
                <a:lnTo>
                  <a:pt x="0" y="0"/>
                </a:lnTo>
                <a:close/>
              </a:path>
            </a:pathLst>
          </a:custGeom>
          <a:blipFill>
            <a:blip r:embed="rId5"/>
            <a:stretch>
              <a:fillRect/>
            </a:stretch>
          </a:blipFill>
        </p:spPr>
      </p:sp>
      <p:sp>
        <p:nvSpPr>
          <p:cNvPr id="24" name="Freeform 24"/>
          <p:cNvSpPr/>
          <p:nvPr/>
        </p:nvSpPr>
        <p:spPr>
          <a:xfrm>
            <a:off x="17703049" y="1391579"/>
            <a:ext cx="554651" cy="564555"/>
          </a:xfrm>
          <a:custGeom>
            <a:avLst/>
            <a:gdLst/>
            <a:ahLst/>
            <a:cxnLst/>
            <a:rect l="l" t="t" r="r" b="b"/>
            <a:pathLst>
              <a:path w="554651" h="564555">
                <a:moveTo>
                  <a:pt x="0" y="0"/>
                </a:moveTo>
                <a:lnTo>
                  <a:pt x="554650" y="0"/>
                </a:lnTo>
                <a:lnTo>
                  <a:pt x="554650" y="564555"/>
                </a:lnTo>
                <a:lnTo>
                  <a:pt x="0" y="564555"/>
                </a:lnTo>
                <a:lnTo>
                  <a:pt x="0" y="0"/>
                </a:lnTo>
                <a:close/>
              </a:path>
            </a:pathLst>
          </a:custGeom>
          <a:blipFill>
            <a:blip r:embed="rId6"/>
            <a:stretch>
              <a:fillRect/>
            </a:stretch>
          </a:blipFill>
        </p:spPr>
      </p:sp>
      <p:sp>
        <p:nvSpPr>
          <p:cNvPr id="25" name="Freeform 25"/>
          <p:cNvSpPr/>
          <p:nvPr/>
        </p:nvSpPr>
        <p:spPr>
          <a:xfrm rot="8100000">
            <a:off x="17656613" y="3069623"/>
            <a:ext cx="498907" cy="520137"/>
          </a:xfrm>
          <a:custGeom>
            <a:avLst/>
            <a:gdLst/>
            <a:ahLst/>
            <a:cxnLst/>
            <a:rect l="l" t="t" r="r" b="b"/>
            <a:pathLst>
              <a:path w="498907" h="520137">
                <a:moveTo>
                  <a:pt x="0" y="0"/>
                </a:moveTo>
                <a:lnTo>
                  <a:pt x="498907" y="0"/>
                </a:lnTo>
                <a:lnTo>
                  <a:pt x="498907" y="520137"/>
                </a:lnTo>
                <a:lnTo>
                  <a:pt x="0" y="520137"/>
                </a:lnTo>
                <a:lnTo>
                  <a:pt x="0" y="0"/>
                </a:lnTo>
                <a:close/>
              </a:path>
            </a:pathLst>
          </a:custGeom>
          <a:blipFill>
            <a:blip r:embed="rId7"/>
            <a:stretch>
              <a:fillRect/>
            </a:stretch>
          </a:blipFill>
        </p:spPr>
      </p:sp>
      <p:sp>
        <p:nvSpPr>
          <p:cNvPr id="26" name="Freeform 26"/>
          <p:cNvSpPr/>
          <p:nvPr/>
        </p:nvSpPr>
        <p:spPr>
          <a:xfrm rot="330771">
            <a:off x="17432750" y="8052663"/>
            <a:ext cx="946633" cy="1568160"/>
          </a:xfrm>
          <a:custGeom>
            <a:avLst/>
            <a:gdLst/>
            <a:ahLst/>
            <a:cxnLst/>
            <a:rect l="l" t="t" r="r" b="b"/>
            <a:pathLst>
              <a:path w="946633" h="1568160">
                <a:moveTo>
                  <a:pt x="0" y="0"/>
                </a:moveTo>
                <a:lnTo>
                  <a:pt x="946633" y="0"/>
                </a:lnTo>
                <a:lnTo>
                  <a:pt x="946633" y="1568160"/>
                </a:lnTo>
                <a:lnTo>
                  <a:pt x="0" y="1568160"/>
                </a:lnTo>
                <a:lnTo>
                  <a:pt x="0" y="0"/>
                </a:lnTo>
                <a:close/>
              </a:path>
            </a:pathLst>
          </a:custGeom>
          <a:blipFill>
            <a:blip r:embed="rId8"/>
            <a:stretch>
              <a:fillRect/>
            </a:stretch>
          </a:blipFill>
        </p:spPr>
      </p:sp>
      <p:sp>
        <p:nvSpPr>
          <p:cNvPr id="27" name="Freeform 27"/>
          <p:cNvSpPr/>
          <p:nvPr/>
        </p:nvSpPr>
        <p:spPr>
          <a:xfrm rot="-5400000">
            <a:off x="16975356" y="9647295"/>
            <a:ext cx="1240079" cy="1270824"/>
          </a:xfrm>
          <a:custGeom>
            <a:avLst/>
            <a:gdLst/>
            <a:ahLst/>
            <a:cxnLst/>
            <a:rect l="l" t="t" r="r" b="b"/>
            <a:pathLst>
              <a:path w="1240079" h="1270824">
                <a:moveTo>
                  <a:pt x="0" y="0"/>
                </a:moveTo>
                <a:lnTo>
                  <a:pt x="1240078" y="0"/>
                </a:lnTo>
                <a:lnTo>
                  <a:pt x="1240078" y="1270824"/>
                </a:lnTo>
                <a:lnTo>
                  <a:pt x="0" y="1270824"/>
                </a:lnTo>
                <a:lnTo>
                  <a:pt x="0" y="0"/>
                </a:lnTo>
                <a:close/>
              </a:path>
            </a:pathLst>
          </a:custGeom>
          <a:blipFill>
            <a:blip r:embed="rId9"/>
            <a:stretch>
              <a:fillRect/>
            </a:stretch>
          </a:blipFill>
        </p:spPr>
      </p:sp>
      <p:sp>
        <p:nvSpPr>
          <p:cNvPr id="28" name="Freeform 28"/>
          <p:cNvSpPr/>
          <p:nvPr/>
        </p:nvSpPr>
        <p:spPr>
          <a:xfrm>
            <a:off x="16199746" y="8872062"/>
            <a:ext cx="889156" cy="898138"/>
          </a:xfrm>
          <a:custGeom>
            <a:avLst/>
            <a:gdLst/>
            <a:ahLst/>
            <a:cxnLst/>
            <a:rect l="l" t="t" r="r" b="b"/>
            <a:pathLst>
              <a:path w="889156" h="898138">
                <a:moveTo>
                  <a:pt x="0" y="0"/>
                </a:moveTo>
                <a:lnTo>
                  <a:pt x="889156" y="0"/>
                </a:lnTo>
                <a:lnTo>
                  <a:pt x="889156" y="898137"/>
                </a:lnTo>
                <a:lnTo>
                  <a:pt x="0" y="898137"/>
                </a:lnTo>
                <a:lnTo>
                  <a:pt x="0" y="0"/>
                </a:lnTo>
                <a:close/>
              </a:path>
            </a:pathLst>
          </a:custGeom>
          <a:blipFill>
            <a:blip r:embed="rId10"/>
            <a:stretch>
              <a:fillRect/>
            </a:stretch>
          </a:blipFill>
        </p:spPr>
      </p:sp>
      <p:sp>
        <p:nvSpPr>
          <p:cNvPr id="29" name="Freeform 29"/>
          <p:cNvSpPr/>
          <p:nvPr/>
        </p:nvSpPr>
        <p:spPr>
          <a:xfrm rot="3127714">
            <a:off x="16772767" y="6083152"/>
            <a:ext cx="2049945" cy="1158664"/>
          </a:xfrm>
          <a:custGeom>
            <a:avLst/>
            <a:gdLst/>
            <a:ahLst/>
            <a:cxnLst/>
            <a:rect l="l" t="t" r="r" b="b"/>
            <a:pathLst>
              <a:path w="2049945" h="1158664">
                <a:moveTo>
                  <a:pt x="0" y="0"/>
                </a:moveTo>
                <a:lnTo>
                  <a:pt x="2049944" y="0"/>
                </a:lnTo>
                <a:lnTo>
                  <a:pt x="2049944" y="1158664"/>
                </a:lnTo>
                <a:lnTo>
                  <a:pt x="0" y="1158664"/>
                </a:lnTo>
                <a:lnTo>
                  <a:pt x="0" y="0"/>
                </a:lnTo>
                <a:close/>
              </a:path>
            </a:pathLst>
          </a:custGeom>
          <a:blipFill>
            <a:blip r:embed="rId11"/>
            <a:stretch>
              <a:fillRect/>
            </a:stretch>
          </a:blipFill>
        </p:spPr>
      </p:sp>
      <p:sp>
        <p:nvSpPr>
          <p:cNvPr id="30" name="Freeform 30"/>
          <p:cNvSpPr/>
          <p:nvPr/>
        </p:nvSpPr>
        <p:spPr>
          <a:xfrm>
            <a:off x="17259300" y="7827234"/>
            <a:ext cx="424273" cy="451355"/>
          </a:xfrm>
          <a:custGeom>
            <a:avLst/>
            <a:gdLst/>
            <a:ahLst/>
            <a:cxnLst/>
            <a:rect l="l" t="t" r="r" b="b"/>
            <a:pathLst>
              <a:path w="424273" h="451355">
                <a:moveTo>
                  <a:pt x="0" y="0"/>
                </a:moveTo>
                <a:lnTo>
                  <a:pt x="424273" y="0"/>
                </a:lnTo>
                <a:lnTo>
                  <a:pt x="424273" y="451355"/>
                </a:lnTo>
                <a:lnTo>
                  <a:pt x="0" y="451355"/>
                </a:lnTo>
                <a:lnTo>
                  <a:pt x="0" y="0"/>
                </a:lnTo>
                <a:close/>
              </a:path>
            </a:pathLst>
          </a:custGeom>
          <a:blipFill>
            <a:blip r:embed="rId5"/>
            <a:stretch>
              <a:fillRect/>
            </a:stretch>
          </a:blipFill>
        </p:spPr>
      </p:sp>
      <p:sp>
        <p:nvSpPr>
          <p:cNvPr id="31" name="Freeform 31"/>
          <p:cNvSpPr/>
          <p:nvPr/>
        </p:nvSpPr>
        <p:spPr>
          <a:xfrm>
            <a:off x="8605640" y="1367909"/>
            <a:ext cx="1076719" cy="1095946"/>
          </a:xfrm>
          <a:custGeom>
            <a:avLst/>
            <a:gdLst/>
            <a:ahLst/>
            <a:cxnLst/>
            <a:rect l="l" t="t" r="r" b="b"/>
            <a:pathLst>
              <a:path w="1076719" h="1095946">
                <a:moveTo>
                  <a:pt x="0" y="0"/>
                </a:moveTo>
                <a:lnTo>
                  <a:pt x="1076720" y="0"/>
                </a:lnTo>
                <a:lnTo>
                  <a:pt x="1076720" y="1095946"/>
                </a:lnTo>
                <a:lnTo>
                  <a:pt x="0" y="1095946"/>
                </a:lnTo>
                <a:lnTo>
                  <a:pt x="0" y="0"/>
                </a:lnTo>
                <a:close/>
              </a:path>
            </a:pathLst>
          </a:custGeom>
          <a:blipFill>
            <a:blip r:embed="rId6"/>
            <a:stretch>
              <a:fillRect/>
            </a:stretch>
          </a:blipFill>
        </p:spPr>
      </p:sp>
      <p:sp>
        <p:nvSpPr>
          <p:cNvPr id="32" name="TextBox 32"/>
          <p:cNvSpPr txBox="1"/>
          <p:nvPr/>
        </p:nvSpPr>
        <p:spPr>
          <a:xfrm>
            <a:off x="8730122" y="2646082"/>
            <a:ext cx="7180095" cy="6668492"/>
          </a:xfrm>
          <a:prstGeom prst="rect">
            <a:avLst/>
          </a:prstGeom>
        </p:spPr>
        <p:txBody>
          <a:bodyPr lIns="0" tIns="0" rIns="0" bIns="0" rtlCol="0" anchor="t">
            <a:spAutoFit/>
          </a:bodyPr>
          <a:lstStyle/>
          <a:p>
            <a:pPr algn="l">
              <a:lnSpc>
                <a:spcPts val="4001"/>
              </a:lnSpc>
            </a:pPr>
            <a:r>
              <a:rPr lang="en-US" sz="2850" dirty="0">
                <a:solidFill>
                  <a:srgbClr val="242325"/>
                </a:solidFill>
                <a:latin typeface=" Avenir Next Arabic"/>
                <a:ea typeface=" Avenir Next Arabic"/>
                <a:cs typeface=" Avenir Next Arabic"/>
                <a:sym typeface=" Avenir Next Arabic"/>
              </a:rPr>
              <a:t>There are many carbon-emitting processes involved in producing food such as farming, feeding animals, processing, transport, and packaging.  </a:t>
            </a:r>
          </a:p>
          <a:p>
            <a:pPr algn="l">
              <a:lnSpc>
                <a:spcPts val="4001"/>
              </a:lnSpc>
            </a:pPr>
            <a:r>
              <a:rPr lang="en-US" sz="2850" dirty="0">
                <a:solidFill>
                  <a:srgbClr val="242325"/>
                </a:solidFill>
                <a:latin typeface=" Avenir Next Arabic"/>
                <a:ea typeface=" Avenir Next Arabic"/>
                <a:cs typeface=" Avenir Next Arabic"/>
                <a:sym typeface=" Avenir Next Arabic"/>
              </a:rPr>
              <a:t> </a:t>
            </a:r>
            <a:endParaRPr lang="en-US" sz="2850" dirty="0">
              <a:solidFill>
                <a:srgbClr val="242325"/>
              </a:solidFill>
              <a:latin typeface=" Avenir Next Arabic"/>
              <a:ea typeface=" Avenir Next Arabic"/>
              <a:cs typeface=" Avenir Next Arabic"/>
            </a:endParaRPr>
          </a:p>
          <a:p>
            <a:pPr algn="l">
              <a:lnSpc>
                <a:spcPts val="4001"/>
              </a:lnSpc>
            </a:pPr>
            <a:r>
              <a:rPr lang="en-US" sz="2850" dirty="0">
                <a:solidFill>
                  <a:srgbClr val="242325"/>
                </a:solidFill>
                <a:latin typeface=" Avenir Next Arabic"/>
                <a:ea typeface=" Avenir Next Arabic"/>
                <a:cs typeface=" Avenir Next Arabic"/>
                <a:sym typeface=" Avenir Next Arabic"/>
              </a:rPr>
              <a:t>Here’s how much carbon is emitted to produce 1kg of these foods: </a:t>
            </a:r>
            <a:endParaRPr lang="en-US" sz="2850" dirty="0">
              <a:solidFill>
                <a:srgbClr val="242325"/>
              </a:solidFill>
              <a:latin typeface=" Avenir Next Arabic"/>
              <a:ea typeface=" Avenir Next Arabic"/>
              <a:cs typeface=" Avenir Next Arabic"/>
            </a:endParaRPr>
          </a:p>
          <a:p>
            <a:pPr marL="616585" lvl="1" indent="-307975" algn="l">
              <a:lnSpc>
                <a:spcPts val="4001"/>
              </a:lnSpc>
              <a:buFont typeface="Arial"/>
              <a:buChar char="•"/>
            </a:pPr>
            <a:r>
              <a:rPr lang="en-US" sz="2850" dirty="0">
                <a:solidFill>
                  <a:srgbClr val="242325"/>
                </a:solidFill>
                <a:latin typeface=" Avenir Next Arabic"/>
                <a:ea typeface=" Avenir Next Arabic"/>
                <a:cs typeface=" Avenir Next Arabic"/>
                <a:sym typeface=" Avenir Next Arabic"/>
              </a:rPr>
              <a:t>Beef – 99kg  </a:t>
            </a:r>
            <a:endParaRPr lang="en-US" sz="2850" dirty="0">
              <a:solidFill>
                <a:srgbClr val="242325"/>
              </a:solidFill>
              <a:latin typeface=" Avenir Next Arabic"/>
              <a:ea typeface=" Avenir Next Arabic"/>
              <a:cs typeface=" Avenir Next Arabic"/>
            </a:endParaRPr>
          </a:p>
          <a:p>
            <a:pPr marL="616585" lvl="1" indent="-307975" algn="l">
              <a:lnSpc>
                <a:spcPts val="4001"/>
              </a:lnSpc>
              <a:buFont typeface="Arial"/>
              <a:buChar char="•"/>
            </a:pPr>
            <a:r>
              <a:rPr lang="en-US" sz="2850" dirty="0">
                <a:solidFill>
                  <a:srgbClr val="242325"/>
                </a:solidFill>
                <a:latin typeface=" Avenir Next Arabic"/>
                <a:ea typeface=" Avenir Next Arabic"/>
                <a:cs typeface=" Avenir Next Arabic"/>
                <a:sym typeface=" Avenir Next Arabic"/>
              </a:rPr>
              <a:t>Dark chocolate – 47kg  </a:t>
            </a:r>
            <a:endParaRPr lang="en-US" sz="2850" dirty="0">
              <a:solidFill>
                <a:srgbClr val="242325"/>
              </a:solidFill>
              <a:latin typeface=" Avenir Next Arabic"/>
              <a:ea typeface=" Avenir Next Arabic"/>
              <a:cs typeface=" Avenir Next Arabic"/>
            </a:endParaRPr>
          </a:p>
          <a:p>
            <a:pPr marL="616585" lvl="1" indent="-307975" algn="l">
              <a:lnSpc>
                <a:spcPts val="4001"/>
              </a:lnSpc>
              <a:buFont typeface="Arial"/>
              <a:buChar char="•"/>
            </a:pPr>
            <a:r>
              <a:rPr lang="en-US" sz="2850" dirty="0">
                <a:solidFill>
                  <a:srgbClr val="242325"/>
                </a:solidFill>
                <a:latin typeface=" Avenir Next Arabic"/>
                <a:ea typeface=" Avenir Next Arabic"/>
                <a:cs typeface=" Avenir Next Arabic"/>
                <a:sym typeface=" Avenir Next Arabic"/>
              </a:rPr>
              <a:t>Chicken – 10kg  </a:t>
            </a:r>
            <a:endParaRPr lang="en-US" sz="2850" dirty="0">
              <a:solidFill>
                <a:srgbClr val="242325"/>
              </a:solidFill>
              <a:latin typeface=" Avenir Next Arabic"/>
              <a:ea typeface=" Avenir Next Arabic"/>
              <a:cs typeface=" Avenir Next Arabic"/>
            </a:endParaRPr>
          </a:p>
          <a:p>
            <a:pPr marL="616585" lvl="1" indent="-307975" algn="l">
              <a:lnSpc>
                <a:spcPts val="4001"/>
              </a:lnSpc>
              <a:buFont typeface="Arial"/>
              <a:buChar char="•"/>
            </a:pPr>
            <a:r>
              <a:rPr lang="en-US" sz="2850" dirty="0">
                <a:solidFill>
                  <a:srgbClr val="242325"/>
                </a:solidFill>
                <a:latin typeface=" Avenir Next Arabic"/>
                <a:ea typeface=" Avenir Next Arabic"/>
                <a:cs typeface=" Avenir Next Arabic"/>
                <a:sym typeface=" Avenir Next Arabic"/>
              </a:rPr>
              <a:t>Milk – 3kg  </a:t>
            </a:r>
            <a:endParaRPr lang="en-US" sz="2850" dirty="0">
              <a:solidFill>
                <a:srgbClr val="242325"/>
              </a:solidFill>
              <a:latin typeface=" Avenir Next Arabic"/>
              <a:ea typeface=" Avenir Next Arabic"/>
              <a:cs typeface=" Avenir Next Arabic"/>
            </a:endParaRPr>
          </a:p>
          <a:p>
            <a:pPr marL="616585" lvl="1" indent="-307975" algn="l">
              <a:lnSpc>
                <a:spcPts val="4001"/>
              </a:lnSpc>
              <a:buFont typeface="Arial"/>
              <a:buChar char="•"/>
            </a:pPr>
            <a:r>
              <a:rPr lang="en-US" sz="2850" dirty="0">
                <a:solidFill>
                  <a:srgbClr val="242325"/>
                </a:solidFill>
                <a:latin typeface=" Avenir Next Arabic"/>
                <a:ea typeface=" Avenir Next Arabic"/>
                <a:cs typeface=" Avenir Next Arabic"/>
                <a:sym typeface=" Avenir Next Arabic"/>
              </a:rPr>
              <a:t>Banana – 1kg </a:t>
            </a:r>
            <a:endParaRPr lang="en-US" sz="2850" dirty="0">
              <a:solidFill>
                <a:srgbClr val="242325"/>
              </a:solidFill>
              <a:latin typeface=" Avenir Next Arabic"/>
              <a:ea typeface=" Avenir Next Arabic"/>
              <a:cs typeface=" Avenir Next Arabic"/>
            </a:endParaRPr>
          </a:p>
          <a:p>
            <a:pPr algn="l">
              <a:lnSpc>
                <a:spcPts val="4001"/>
              </a:lnSpc>
            </a:pPr>
            <a:endParaRPr lang="en-US" sz="2858">
              <a:solidFill>
                <a:srgbClr val="242325"/>
              </a:solidFill>
              <a:latin typeface=" Avenir Next Arabic"/>
              <a:ea typeface=" Avenir Next Arabic"/>
              <a:cs typeface=" Avenir Next Arabic"/>
              <a:sym typeface=" Avenir Next Arabic"/>
            </a:endParaRPr>
          </a:p>
        </p:txBody>
      </p:sp>
      <p:sp>
        <p:nvSpPr>
          <p:cNvPr id="33" name="TextBox 33"/>
          <p:cNvSpPr txBox="1"/>
          <p:nvPr/>
        </p:nvSpPr>
        <p:spPr>
          <a:xfrm>
            <a:off x="8733049" y="9063437"/>
            <a:ext cx="2187560" cy="323215"/>
          </a:xfrm>
          <a:prstGeom prst="rect">
            <a:avLst/>
          </a:prstGeom>
        </p:spPr>
        <p:txBody>
          <a:bodyPr lIns="0" tIns="0" rIns="0" bIns="0" rtlCol="0" anchor="t">
            <a:spAutoFit/>
          </a:bodyPr>
          <a:lstStyle/>
          <a:p>
            <a:pPr algn="l">
              <a:lnSpc>
                <a:spcPts val="2659"/>
              </a:lnSpc>
            </a:pPr>
            <a:r>
              <a:rPr lang="en-US" sz="1899" u="sng">
                <a:solidFill>
                  <a:srgbClr val="242325"/>
                </a:solidFill>
                <a:latin typeface=" Avenir Next Arabic"/>
                <a:ea typeface=" Avenir Next Arabic"/>
                <a:cs typeface=" Avenir Next Arabic"/>
                <a:sym typeface=" Avenir Next Arabic"/>
                <a:hlinkClick r:id="rId12" tooltip="https://ourworldindata.org/grapher/food-emissions-supply-chain?country=Bananas~Beef+%28beef+herd%29~Poultry+Meat~Dark+Chocolate~Milk"/>
              </a:rPr>
              <a:t>Our World in Data</a:t>
            </a:r>
          </a:p>
        </p:txBody>
      </p:sp>
      <p:sp>
        <p:nvSpPr>
          <p:cNvPr id="34" name="Freeform 34"/>
          <p:cNvSpPr/>
          <p:nvPr/>
        </p:nvSpPr>
        <p:spPr>
          <a:xfrm rot="-500617">
            <a:off x="2749705" y="2448277"/>
            <a:ext cx="5191692" cy="5191692"/>
          </a:xfrm>
          <a:custGeom>
            <a:avLst/>
            <a:gdLst/>
            <a:ahLst/>
            <a:cxnLst/>
            <a:rect l="l" t="t" r="r" b="b"/>
            <a:pathLst>
              <a:path w="5191692" h="5191692">
                <a:moveTo>
                  <a:pt x="0" y="0"/>
                </a:moveTo>
                <a:lnTo>
                  <a:pt x="5191691" y="0"/>
                </a:lnTo>
                <a:lnTo>
                  <a:pt x="5191691" y="5191691"/>
                </a:lnTo>
                <a:lnTo>
                  <a:pt x="0" y="5191691"/>
                </a:lnTo>
                <a:lnTo>
                  <a:pt x="0" y="0"/>
                </a:lnTo>
                <a:close/>
              </a:path>
            </a:pathLst>
          </a:custGeom>
          <a:blipFill>
            <a:blip r:embed="rId13"/>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F4E5"/>
        </a:solidFill>
        <a:effectLst/>
      </p:bgPr>
    </p:bg>
    <p:spTree>
      <p:nvGrpSpPr>
        <p:cNvPr id="1" name=""/>
        <p:cNvGrpSpPr/>
        <p:nvPr/>
      </p:nvGrpSpPr>
      <p:grpSpPr>
        <a:xfrm>
          <a:off x="0" y="0"/>
          <a:ext cx="0" cy="0"/>
          <a:chOff x="0" y="0"/>
          <a:chExt cx="0" cy="0"/>
        </a:xfrm>
      </p:grpSpPr>
      <p:sp>
        <p:nvSpPr>
          <p:cNvPr id="2" name="Freeform 2"/>
          <p:cNvSpPr/>
          <p:nvPr/>
        </p:nvSpPr>
        <p:spPr>
          <a:xfrm rot="1329809">
            <a:off x="2749705" y="2448277"/>
            <a:ext cx="5191692" cy="5191692"/>
          </a:xfrm>
          <a:custGeom>
            <a:avLst/>
            <a:gdLst/>
            <a:ahLst/>
            <a:cxnLst/>
            <a:rect l="l" t="t" r="r" b="b"/>
            <a:pathLst>
              <a:path w="5191692" h="5191692">
                <a:moveTo>
                  <a:pt x="0" y="0"/>
                </a:moveTo>
                <a:lnTo>
                  <a:pt x="5191691" y="0"/>
                </a:lnTo>
                <a:lnTo>
                  <a:pt x="5191691" y="5191691"/>
                </a:lnTo>
                <a:lnTo>
                  <a:pt x="0" y="5191691"/>
                </a:lnTo>
                <a:lnTo>
                  <a:pt x="0" y="0"/>
                </a:lnTo>
                <a:close/>
              </a:path>
            </a:pathLst>
          </a:custGeom>
          <a:blipFill>
            <a:blip r:embed="rId2"/>
            <a:stretch>
              <a:fillRect/>
            </a:stretch>
          </a:blipFill>
        </p:spPr>
      </p:sp>
      <p:grpSp>
        <p:nvGrpSpPr>
          <p:cNvPr id="3" name="Group 3"/>
          <p:cNvGrpSpPr/>
          <p:nvPr/>
        </p:nvGrpSpPr>
        <p:grpSpPr>
          <a:xfrm>
            <a:off x="698810" y="735101"/>
            <a:ext cx="962025" cy="962025"/>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01</a:t>
              </a:r>
            </a:p>
          </p:txBody>
        </p:sp>
      </p:grpSp>
      <p:grpSp>
        <p:nvGrpSpPr>
          <p:cNvPr id="6" name="Group 6"/>
          <p:cNvGrpSpPr/>
          <p:nvPr/>
        </p:nvGrpSpPr>
        <p:grpSpPr>
          <a:xfrm>
            <a:off x="698810" y="2303373"/>
            <a:ext cx="962025" cy="962025"/>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02</a:t>
              </a:r>
            </a:p>
          </p:txBody>
        </p:sp>
      </p:grpSp>
      <p:grpSp>
        <p:nvGrpSpPr>
          <p:cNvPr id="9" name="Group 9"/>
          <p:cNvGrpSpPr/>
          <p:nvPr/>
        </p:nvGrpSpPr>
        <p:grpSpPr>
          <a:xfrm>
            <a:off x="698810" y="3874998"/>
            <a:ext cx="962025" cy="962025"/>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03</a:t>
              </a:r>
            </a:p>
          </p:txBody>
        </p:sp>
      </p:grpSp>
      <p:grpSp>
        <p:nvGrpSpPr>
          <p:cNvPr id="12" name="Group 12"/>
          <p:cNvGrpSpPr/>
          <p:nvPr/>
        </p:nvGrpSpPr>
        <p:grpSpPr>
          <a:xfrm>
            <a:off x="698810" y="5446623"/>
            <a:ext cx="962025" cy="962025"/>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solidFill>
          </p:spPr>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solidFill>
                  <a:latin typeface=" Avenir Next Arabic Bold"/>
                  <a:ea typeface=" Avenir Next Arabic Bold"/>
                  <a:cs typeface=" Avenir Next Arabic Bold"/>
                  <a:sym typeface=" Avenir Next Arabic Bold"/>
                </a:rPr>
                <a:t>04</a:t>
              </a:r>
            </a:p>
          </p:txBody>
        </p:sp>
      </p:grpSp>
      <p:grpSp>
        <p:nvGrpSpPr>
          <p:cNvPr id="15" name="Group 15"/>
          <p:cNvGrpSpPr/>
          <p:nvPr/>
        </p:nvGrpSpPr>
        <p:grpSpPr>
          <a:xfrm>
            <a:off x="698810" y="7018248"/>
            <a:ext cx="962025" cy="962025"/>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05</a:t>
              </a:r>
            </a:p>
          </p:txBody>
        </p:sp>
      </p:grpSp>
      <p:grpSp>
        <p:nvGrpSpPr>
          <p:cNvPr id="18" name="Group 18"/>
          <p:cNvGrpSpPr/>
          <p:nvPr/>
        </p:nvGrpSpPr>
        <p:grpSpPr>
          <a:xfrm>
            <a:off x="698810" y="8589874"/>
            <a:ext cx="962025" cy="962025"/>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20" name="TextBox 20"/>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06</a:t>
              </a:r>
            </a:p>
          </p:txBody>
        </p:sp>
      </p:grpSp>
      <p:sp>
        <p:nvSpPr>
          <p:cNvPr id="21" name="Freeform 21"/>
          <p:cNvSpPr/>
          <p:nvPr/>
        </p:nvSpPr>
        <p:spPr>
          <a:xfrm rot="707698">
            <a:off x="16084811" y="-393841"/>
            <a:ext cx="1335991" cy="1846265"/>
          </a:xfrm>
          <a:custGeom>
            <a:avLst/>
            <a:gdLst/>
            <a:ahLst/>
            <a:cxnLst/>
            <a:rect l="l" t="t" r="r" b="b"/>
            <a:pathLst>
              <a:path w="1335991" h="1846265">
                <a:moveTo>
                  <a:pt x="0" y="0"/>
                </a:moveTo>
                <a:lnTo>
                  <a:pt x="1335991" y="0"/>
                </a:lnTo>
                <a:lnTo>
                  <a:pt x="1335991" y="1846266"/>
                </a:lnTo>
                <a:lnTo>
                  <a:pt x="0" y="1846266"/>
                </a:lnTo>
                <a:lnTo>
                  <a:pt x="0" y="0"/>
                </a:lnTo>
                <a:close/>
              </a:path>
            </a:pathLst>
          </a:custGeom>
          <a:blipFill>
            <a:blip r:embed="rId3"/>
            <a:stretch>
              <a:fillRect/>
            </a:stretch>
          </a:blipFill>
        </p:spPr>
      </p:sp>
      <p:sp>
        <p:nvSpPr>
          <p:cNvPr id="22" name="Freeform 22"/>
          <p:cNvSpPr/>
          <p:nvPr/>
        </p:nvSpPr>
        <p:spPr>
          <a:xfrm rot="1746722">
            <a:off x="17530049" y="3952545"/>
            <a:ext cx="1401516" cy="1230896"/>
          </a:xfrm>
          <a:custGeom>
            <a:avLst/>
            <a:gdLst/>
            <a:ahLst/>
            <a:cxnLst/>
            <a:rect l="l" t="t" r="r" b="b"/>
            <a:pathLst>
              <a:path w="1401516" h="1230896">
                <a:moveTo>
                  <a:pt x="0" y="0"/>
                </a:moveTo>
                <a:lnTo>
                  <a:pt x="1401516" y="0"/>
                </a:lnTo>
                <a:lnTo>
                  <a:pt x="1401516" y="1230896"/>
                </a:lnTo>
                <a:lnTo>
                  <a:pt x="0" y="1230896"/>
                </a:lnTo>
                <a:lnTo>
                  <a:pt x="0" y="0"/>
                </a:lnTo>
                <a:close/>
              </a:path>
            </a:pathLst>
          </a:custGeom>
          <a:blipFill>
            <a:blip r:embed="rId4"/>
            <a:stretch>
              <a:fillRect/>
            </a:stretch>
          </a:blipFill>
        </p:spPr>
      </p:sp>
      <p:sp>
        <p:nvSpPr>
          <p:cNvPr id="23" name="Freeform 23"/>
          <p:cNvSpPr/>
          <p:nvPr/>
        </p:nvSpPr>
        <p:spPr>
          <a:xfrm rot="532789">
            <a:off x="17074286" y="1711255"/>
            <a:ext cx="1303210" cy="1073232"/>
          </a:xfrm>
          <a:custGeom>
            <a:avLst/>
            <a:gdLst/>
            <a:ahLst/>
            <a:cxnLst/>
            <a:rect l="l" t="t" r="r" b="b"/>
            <a:pathLst>
              <a:path w="1303210" h="1073232">
                <a:moveTo>
                  <a:pt x="0" y="0"/>
                </a:moveTo>
                <a:lnTo>
                  <a:pt x="1303210" y="0"/>
                </a:lnTo>
                <a:lnTo>
                  <a:pt x="1303210" y="1073232"/>
                </a:lnTo>
                <a:lnTo>
                  <a:pt x="0" y="1073232"/>
                </a:lnTo>
                <a:lnTo>
                  <a:pt x="0" y="0"/>
                </a:lnTo>
                <a:close/>
              </a:path>
            </a:pathLst>
          </a:custGeom>
          <a:blipFill>
            <a:blip r:embed="rId5"/>
            <a:stretch>
              <a:fillRect/>
            </a:stretch>
          </a:blipFill>
        </p:spPr>
      </p:sp>
      <p:sp>
        <p:nvSpPr>
          <p:cNvPr id="24" name="Freeform 24"/>
          <p:cNvSpPr/>
          <p:nvPr/>
        </p:nvSpPr>
        <p:spPr>
          <a:xfrm>
            <a:off x="17487345" y="495603"/>
            <a:ext cx="574216" cy="610868"/>
          </a:xfrm>
          <a:custGeom>
            <a:avLst/>
            <a:gdLst/>
            <a:ahLst/>
            <a:cxnLst/>
            <a:rect l="l" t="t" r="r" b="b"/>
            <a:pathLst>
              <a:path w="574216" h="610868">
                <a:moveTo>
                  <a:pt x="0" y="0"/>
                </a:moveTo>
                <a:lnTo>
                  <a:pt x="574216" y="0"/>
                </a:lnTo>
                <a:lnTo>
                  <a:pt x="574216" y="610868"/>
                </a:lnTo>
                <a:lnTo>
                  <a:pt x="0" y="610868"/>
                </a:lnTo>
                <a:lnTo>
                  <a:pt x="0" y="0"/>
                </a:lnTo>
                <a:close/>
              </a:path>
            </a:pathLst>
          </a:custGeom>
          <a:blipFill>
            <a:blip r:embed="rId6"/>
            <a:stretch>
              <a:fillRect/>
            </a:stretch>
          </a:blipFill>
        </p:spPr>
      </p:sp>
      <p:sp>
        <p:nvSpPr>
          <p:cNvPr id="25" name="Freeform 25"/>
          <p:cNvSpPr/>
          <p:nvPr/>
        </p:nvSpPr>
        <p:spPr>
          <a:xfrm>
            <a:off x="17703049" y="1391579"/>
            <a:ext cx="554651" cy="564555"/>
          </a:xfrm>
          <a:custGeom>
            <a:avLst/>
            <a:gdLst/>
            <a:ahLst/>
            <a:cxnLst/>
            <a:rect l="l" t="t" r="r" b="b"/>
            <a:pathLst>
              <a:path w="554651" h="564555">
                <a:moveTo>
                  <a:pt x="0" y="0"/>
                </a:moveTo>
                <a:lnTo>
                  <a:pt x="554650" y="0"/>
                </a:lnTo>
                <a:lnTo>
                  <a:pt x="554650" y="564555"/>
                </a:lnTo>
                <a:lnTo>
                  <a:pt x="0" y="564555"/>
                </a:lnTo>
                <a:lnTo>
                  <a:pt x="0" y="0"/>
                </a:lnTo>
                <a:close/>
              </a:path>
            </a:pathLst>
          </a:custGeom>
          <a:blipFill>
            <a:blip r:embed="rId7"/>
            <a:stretch>
              <a:fillRect/>
            </a:stretch>
          </a:blipFill>
        </p:spPr>
      </p:sp>
      <p:sp>
        <p:nvSpPr>
          <p:cNvPr id="26" name="Freeform 26"/>
          <p:cNvSpPr/>
          <p:nvPr/>
        </p:nvSpPr>
        <p:spPr>
          <a:xfrm rot="8100000">
            <a:off x="17656613" y="3069623"/>
            <a:ext cx="498907" cy="520137"/>
          </a:xfrm>
          <a:custGeom>
            <a:avLst/>
            <a:gdLst/>
            <a:ahLst/>
            <a:cxnLst/>
            <a:rect l="l" t="t" r="r" b="b"/>
            <a:pathLst>
              <a:path w="498907" h="520137">
                <a:moveTo>
                  <a:pt x="0" y="0"/>
                </a:moveTo>
                <a:lnTo>
                  <a:pt x="498907" y="0"/>
                </a:lnTo>
                <a:lnTo>
                  <a:pt x="498907" y="520137"/>
                </a:lnTo>
                <a:lnTo>
                  <a:pt x="0" y="520137"/>
                </a:lnTo>
                <a:lnTo>
                  <a:pt x="0" y="0"/>
                </a:lnTo>
                <a:close/>
              </a:path>
            </a:pathLst>
          </a:custGeom>
          <a:blipFill>
            <a:blip r:embed="rId8"/>
            <a:stretch>
              <a:fillRect/>
            </a:stretch>
          </a:blipFill>
        </p:spPr>
      </p:sp>
      <p:sp>
        <p:nvSpPr>
          <p:cNvPr id="27" name="Freeform 27"/>
          <p:cNvSpPr/>
          <p:nvPr/>
        </p:nvSpPr>
        <p:spPr>
          <a:xfrm rot="330771">
            <a:off x="17432750" y="8052663"/>
            <a:ext cx="946633" cy="1568160"/>
          </a:xfrm>
          <a:custGeom>
            <a:avLst/>
            <a:gdLst/>
            <a:ahLst/>
            <a:cxnLst/>
            <a:rect l="l" t="t" r="r" b="b"/>
            <a:pathLst>
              <a:path w="946633" h="1568160">
                <a:moveTo>
                  <a:pt x="0" y="0"/>
                </a:moveTo>
                <a:lnTo>
                  <a:pt x="946633" y="0"/>
                </a:lnTo>
                <a:lnTo>
                  <a:pt x="946633" y="1568160"/>
                </a:lnTo>
                <a:lnTo>
                  <a:pt x="0" y="1568160"/>
                </a:lnTo>
                <a:lnTo>
                  <a:pt x="0" y="0"/>
                </a:lnTo>
                <a:close/>
              </a:path>
            </a:pathLst>
          </a:custGeom>
          <a:blipFill>
            <a:blip r:embed="rId9"/>
            <a:stretch>
              <a:fillRect/>
            </a:stretch>
          </a:blipFill>
        </p:spPr>
      </p:sp>
      <p:sp>
        <p:nvSpPr>
          <p:cNvPr id="28" name="Freeform 28"/>
          <p:cNvSpPr/>
          <p:nvPr/>
        </p:nvSpPr>
        <p:spPr>
          <a:xfrm rot="-5400000">
            <a:off x="16975356" y="9647295"/>
            <a:ext cx="1240079" cy="1270824"/>
          </a:xfrm>
          <a:custGeom>
            <a:avLst/>
            <a:gdLst/>
            <a:ahLst/>
            <a:cxnLst/>
            <a:rect l="l" t="t" r="r" b="b"/>
            <a:pathLst>
              <a:path w="1240079" h="1270824">
                <a:moveTo>
                  <a:pt x="0" y="0"/>
                </a:moveTo>
                <a:lnTo>
                  <a:pt x="1240078" y="0"/>
                </a:lnTo>
                <a:lnTo>
                  <a:pt x="1240078" y="1270824"/>
                </a:lnTo>
                <a:lnTo>
                  <a:pt x="0" y="1270824"/>
                </a:lnTo>
                <a:lnTo>
                  <a:pt x="0" y="0"/>
                </a:lnTo>
                <a:close/>
              </a:path>
            </a:pathLst>
          </a:custGeom>
          <a:blipFill>
            <a:blip r:embed="rId10"/>
            <a:stretch>
              <a:fillRect/>
            </a:stretch>
          </a:blipFill>
        </p:spPr>
      </p:sp>
      <p:sp>
        <p:nvSpPr>
          <p:cNvPr id="29" name="Freeform 29"/>
          <p:cNvSpPr/>
          <p:nvPr/>
        </p:nvSpPr>
        <p:spPr>
          <a:xfrm>
            <a:off x="16199746" y="8872062"/>
            <a:ext cx="889156" cy="898138"/>
          </a:xfrm>
          <a:custGeom>
            <a:avLst/>
            <a:gdLst/>
            <a:ahLst/>
            <a:cxnLst/>
            <a:rect l="l" t="t" r="r" b="b"/>
            <a:pathLst>
              <a:path w="889156" h="898138">
                <a:moveTo>
                  <a:pt x="0" y="0"/>
                </a:moveTo>
                <a:lnTo>
                  <a:pt x="889156" y="0"/>
                </a:lnTo>
                <a:lnTo>
                  <a:pt x="889156" y="898137"/>
                </a:lnTo>
                <a:lnTo>
                  <a:pt x="0" y="898137"/>
                </a:lnTo>
                <a:lnTo>
                  <a:pt x="0" y="0"/>
                </a:lnTo>
                <a:close/>
              </a:path>
            </a:pathLst>
          </a:custGeom>
          <a:blipFill>
            <a:blip r:embed="rId11"/>
            <a:stretch>
              <a:fillRect/>
            </a:stretch>
          </a:blipFill>
        </p:spPr>
      </p:sp>
      <p:sp>
        <p:nvSpPr>
          <p:cNvPr id="30" name="Freeform 30"/>
          <p:cNvSpPr/>
          <p:nvPr/>
        </p:nvSpPr>
        <p:spPr>
          <a:xfrm rot="3127714">
            <a:off x="16772767" y="6083152"/>
            <a:ext cx="2049945" cy="1158664"/>
          </a:xfrm>
          <a:custGeom>
            <a:avLst/>
            <a:gdLst/>
            <a:ahLst/>
            <a:cxnLst/>
            <a:rect l="l" t="t" r="r" b="b"/>
            <a:pathLst>
              <a:path w="2049945" h="1158664">
                <a:moveTo>
                  <a:pt x="0" y="0"/>
                </a:moveTo>
                <a:lnTo>
                  <a:pt x="2049944" y="0"/>
                </a:lnTo>
                <a:lnTo>
                  <a:pt x="2049944" y="1158664"/>
                </a:lnTo>
                <a:lnTo>
                  <a:pt x="0" y="1158664"/>
                </a:lnTo>
                <a:lnTo>
                  <a:pt x="0" y="0"/>
                </a:lnTo>
                <a:close/>
              </a:path>
            </a:pathLst>
          </a:custGeom>
          <a:blipFill>
            <a:blip r:embed="rId12"/>
            <a:stretch>
              <a:fillRect/>
            </a:stretch>
          </a:blipFill>
        </p:spPr>
      </p:sp>
      <p:sp>
        <p:nvSpPr>
          <p:cNvPr id="31" name="Freeform 31"/>
          <p:cNvSpPr/>
          <p:nvPr/>
        </p:nvSpPr>
        <p:spPr>
          <a:xfrm>
            <a:off x="17259300" y="7827234"/>
            <a:ext cx="424273" cy="451355"/>
          </a:xfrm>
          <a:custGeom>
            <a:avLst/>
            <a:gdLst/>
            <a:ahLst/>
            <a:cxnLst/>
            <a:rect l="l" t="t" r="r" b="b"/>
            <a:pathLst>
              <a:path w="424273" h="451355">
                <a:moveTo>
                  <a:pt x="0" y="0"/>
                </a:moveTo>
                <a:lnTo>
                  <a:pt x="424273" y="0"/>
                </a:lnTo>
                <a:lnTo>
                  <a:pt x="424273" y="451355"/>
                </a:lnTo>
                <a:lnTo>
                  <a:pt x="0" y="451355"/>
                </a:lnTo>
                <a:lnTo>
                  <a:pt x="0" y="0"/>
                </a:lnTo>
                <a:close/>
              </a:path>
            </a:pathLst>
          </a:custGeom>
          <a:blipFill>
            <a:blip r:embed="rId6"/>
            <a:stretch>
              <a:fillRect/>
            </a:stretch>
          </a:blipFill>
        </p:spPr>
      </p:sp>
      <p:sp>
        <p:nvSpPr>
          <p:cNvPr id="32" name="TextBox 32"/>
          <p:cNvSpPr txBox="1"/>
          <p:nvPr/>
        </p:nvSpPr>
        <p:spPr>
          <a:xfrm>
            <a:off x="8612924" y="4457449"/>
            <a:ext cx="8031400" cy="1928001"/>
          </a:xfrm>
          <a:prstGeom prst="rect">
            <a:avLst/>
          </a:prstGeom>
        </p:spPr>
        <p:txBody>
          <a:bodyPr lIns="0" tIns="0" rIns="0" bIns="0" rtlCol="0" anchor="t">
            <a:spAutoFit/>
          </a:bodyPr>
          <a:lstStyle/>
          <a:p>
            <a:pPr algn="l">
              <a:lnSpc>
                <a:spcPts val="7707"/>
              </a:lnSpc>
            </a:pPr>
            <a:r>
              <a:rPr lang="en-US" sz="5505" b="1">
                <a:solidFill>
                  <a:srgbClr val="242325"/>
                </a:solidFill>
                <a:latin typeface=" Avenir Next Arabic Bold"/>
                <a:ea typeface=" Avenir Next Arabic Bold"/>
                <a:cs typeface=" Avenir Next Arabic Bold"/>
                <a:sym typeface=" Avenir Next Arabic Bold"/>
              </a:rPr>
              <a:t>Name one renewable source of energy </a:t>
            </a:r>
          </a:p>
        </p:txBody>
      </p:sp>
      <p:sp>
        <p:nvSpPr>
          <p:cNvPr id="33" name="Freeform 33"/>
          <p:cNvSpPr/>
          <p:nvPr/>
        </p:nvSpPr>
        <p:spPr>
          <a:xfrm rot="512400">
            <a:off x="8626683" y="3187613"/>
            <a:ext cx="1072734" cy="1090613"/>
          </a:xfrm>
          <a:custGeom>
            <a:avLst/>
            <a:gdLst/>
            <a:ahLst/>
            <a:cxnLst/>
            <a:rect l="l" t="t" r="r" b="b"/>
            <a:pathLst>
              <a:path w="1072734" h="1090613">
                <a:moveTo>
                  <a:pt x="0" y="0"/>
                </a:moveTo>
                <a:lnTo>
                  <a:pt x="1072734" y="0"/>
                </a:lnTo>
                <a:lnTo>
                  <a:pt x="1072734" y="1090612"/>
                </a:lnTo>
                <a:lnTo>
                  <a:pt x="0" y="1090612"/>
                </a:lnTo>
                <a:lnTo>
                  <a:pt x="0" y="0"/>
                </a:lnTo>
                <a:close/>
              </a:path>
            </a:pathLst>
          </a:custGeom>
          <a:blipFill>
            <a:blip r:embed="rId13"/>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F4E5"/>
        </a:solidFill>
        <a:effectLst/>
      </p:bgPr>
    </p:bg>
    <p:spTree>
      <p:nvGrpSpPr>
        <p:cNvPr id="1" name=""/>
        <p:cNvGrpSpPr/>
        <p:nvPr/>
      </p:nvGrpSpPr>
      <p:grpSpPr>
        <a:xfrm>
          <a:off x="0" y="0"/>
          <a:ext cx="0" cy="0"/>
          <a:chOff x="0" y="0"/>
          <a:chExt cx="0" cy="0"/>
        </a:xfrm>
      </p:grpSpPr>
      <p:sp>
        <p:nvSpPr>
          <p:cNvPr id="2" name="Freeform 2"/>
          <p:cNvSpPr/>
          <p:nvPr/>
        </p:nvSpPr>
        <p:spPr>
          <a:xfrm rot="1329809">
            <a:off x="2749705" y="2448277"/>
            <a:ext cx="5191692" cy="5191692"/>
          </a:xfrm>
          <a:custGeom>
            <a:avLst/>
            <a:gdLst/>
            <a:ahLst/>
            <a:cxnLst/>
            <a:rect l="l" t="t" r="r" b="b"/>
            <a:pathLst>
              <a:path w="5191692" h="5191692">
                <a:moveTo>
                  <a:pt x="0" y="0"/>
                </a:moveTo>
                <a:lnTo>
                  <a:pt x="5191691" y="0"/>
                </a:lnTo>
                <a:lnTo>
                  <a:pt x="5191691" y="5191691"/>
                </a:lnTo>
                <a:lnTo>
                  <a:pt x="0" y="5191691"/>
                </a:lnTo>
                <a:lnTo>
                  <a:pt x="0" y="0"/>
                </a:lnTo>
                <a:close/>
              </a:path>
            </a:pathLst>
          </a:custGeom>
          <a:blipFill>
            <a:blip r:embed="rId2"/>
            <a:stretch>
              <a:fillRect/>
            </a:stretch>
          </a:blipFill>
        </p:spPr>
      </p:sp>
      <p:grpSp>
        <p:nvGrpSpPr>
          <p:cNvPr id="3" name="Group 3"/>
          <p:cNvGrpSpPr/>
          <p:nvPr/>
        </p:nvGrpSpPr>
        <p:grpSpPr>
          <a:xfrm>
            <a:off x="698810" y="735101"/>
            <a:ext cx="962025" cy="962025"/>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01</a:t>
              </a:r>
            </a:p>
          </p:txBody>
        </p:sp>
      </p:grpSp>
      <p:grpSp>
        <p:nvGrpSpPr>
          <p:cNvPr id="6" name="Group 6"/>
          <p:cNvGrpSpPr/>
          <p:nvPr/>
        </p:nvGrpSpPr>
        <p:grpSpPr>
          <a:xfrm>
            <a:off x="698810" y="2303373"/>
            <a:ext cx="962025" cy="962025"/>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02</a:t>
              </a:r>
            </a:p>
          </p:txBody>
        </p:sp>
      </p:grpSp>
      <p:grpSp>
        <p:nvGrpSpPr>
          <p:cNvPr id="9" name="Group 9"/>
          <p:cNvGrpSpPr/>
          <p:nvPr/>
        </p:nvGrpSpPr>
        <p:grpSpPr>
          <a:xfrm>
            <a:off x="698810" y="3874998"/>
            <a:ext cx="962025" cy="962025"/>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03</a:t>
              </a:r>
            </a:p>
          </p:txBody>
        </p:sp>
      </p:grpSp>
      <p:grpSp>
        <p:nvGrpSpPr>
          <p:cNvPr id="12" name="Group 12"/>
          <p:cNvGrpSpPr/>
          <p:nvPr/>
        </p:nvGrpSpPr>
        <p:grpSpPr>
          <a:xfrm>
            <a:off x="698810" y="5446623"/>
            <a:ext cx="962025" cy="962025"/>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solidFill>
          </p:spPr>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solidFill>
                  <a:latin typeface=" Avenir Next Arabic Bold"/>
                  <a:ea typeface=" Avenir Next Arabic Bold"/>
                  <a:cs typeface=" Avenir Next Arabic Bold"/>
                  <a:sym typeface=" Avenir Next Arabic Bold"/>
                </a:rPr>
                <a:t>04</a:t>
              </a:r>
            </a:p>
          </p:txBody>
        </p:sp>
      </p:grpSp>
      <p:grpSp>
        <p:nvGrpSpPr>
          <p:cNvPr id="15" name="Group 15"/>
          <p:cNvGrpSpPr/>
          <p:nvPr/>
        </p:nvGrpSpPr>
        <p:grpSpPr>
          <a:xfrm>
            <a:off x="698810" y="7018248"/>
            <a:ext cx="962025" cy="962025"/>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05</a:t>
              </a:r>
            </a:p>
          </p:txBody>
        </p:sp>
      </p:grpSp>
      <p:grpSp>
        <p:nvGrpSpPr>
          <p:cNvPr id="18" name="Group 18"/>
          <p:cNvGrpSpPr/>
          <p:nvPr/>
        </p:nvGrpSpPr>
        <p:grpSpPr>
          <a:xfrm>
            <a:off x="698810" y="8589874"/>
            <a:ext cx="962025" cy="962025"/>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20" name="TextBox 20"/>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06</a:t>
              </a:r>
            </a:p>
          </p:txBody>
        </p:sp>
      </p:grpSp>
      <p:sp>
        <p:nvSpPr>
          <p:cNvPr id="21" name="Freeform 21"/>
          <p:cNvSpPr/>
          <p:nvPr/>
        </p:nvSpPr>
        <p:spPr>
          <a:xfrm rot="707698">
            <a:off x="16084811" y="-393841"/>
            <a:ext cx="1335991" cy="1846265"/>
          </a:xfrm>
          <a:custGeom>
            <a:avLst/>
            <a:gdLst/>
            <a:ahLst/>
            <a:cxnLst/>
            <a:rect l="l" t="t" r="r" b="b"/>
            <a:pathLst>
              <a:path w="1335991" h="1846265">
                <a:moveTo>
                  <a:pt x="0" y="0"/>
                </a:moveTo>
                <a:lnTo>
                  <a:pt x="1335991" y="0"/>
                </a:lnTo>
                <a:lnTo>
                  <a:pt x="1335991" y="1846266"/>
                </a:lnTo>
                <a:lnTo>
                  <a:pt x="0" y="1846266"/>
                </a:lnTo>
                <a:lnTo>
                  <a:pt x="0" y="0"/>
                </a:lnTo>
                <a:close/>
              </a:path>
            </a:pathLst>
          </a:custGeom>
          <a:blipFill>
            <a:blip r:embed="rId3"/>
            <a:stretch>
              <a:fillRect/>
            </a:stretch>
          </a:blipFill>
        </p:spPr>
      </p:sp>
      <p:sp>
        <p:nvSpPr>
          <p:cNvPr id="22" name="Freeform 22"/>
          <p:cNvSpPr/>
          <p:nvPr/>
        </p:nvSpPr>
        <p:spPr>
          <a:xfrm rot="1746722">
            <a:off x="17530049" y="3952545"/>
            <a:ext cx="1401516" cy="1230896"/>
          </a:xfrm>
          <a:custGeom>
            <a:avLst/>
            <a:gdLst/>
            <a:ahLst/>
            <a:cxnLst/>
            <a:rect l="l" t="t" r="r" b="b"/>
            <a:pathLst>
              <a:path w="1401516" h="1230896">
                <a:moveTo>
                  <a:pt x="0" y="0"/>
                </a:moveTo>
                <a:lnTo>
                  <a:pt x="1401516" y="0"/>
                </a:lnTo>
                <a:lnTo>
                  <a:pt x="1401516" y="1230896"/>
                </a:lnTo>
                <a:lnTo>
                  <a:pt x="0" y="1230896"/>
                </a:lnTo>
                <a:lnTo>
                  <a:pt x="0" y="0"/>
                </a:lnTo>
                <a:close/>
              </a:path>
            </a:pathLst>
          </a:custGeom>
          <a:blipFill>
            <a:blip r:embed="rId4"/>
            <a:stretch>
              <a:fillRect/>
            </a:stretch>
          </a:blipFill>
        </p:spPr>
      </p:sp>
      <p:sp>
        <p:nvSpPr>
          <p:cNvPr id="23" name="Freeform 23"/>
          <p:cNvSpPr/>
          <p:nvPr/>
        </p:nvSpPr>
        <p:spPr>
          <a:xfrm rot="532789">
            <a:off x="17074286" y="1711255"/>
            <a:ext cx="1303210" cy="1073232"/>
          </a:xfrm>
          <a:custGeom>
            <a:avLst/>
            <a:gdLst/>
            <a:ahLst/>
            <a:cxnLst/>
            <a:rect l="l" t="t" r="r" b="b"/>
            <a:pathLst>
              <a:path w="1303210" h="1073232">
                <a:moveTo>
                  <a:pt x="0" y="0"/>
                </a:moveTo>
                <a:lnTo>
                  <a:pt x="1303210" y="0"/>
                </a:lnTo>
                <a:lnTo>
                  <a:pt x="1303210" y="1073232"/>
                </a:lnTo>
                <a:lnTo>
                  <a:pt x="0" y="1073232"/>
                </a:lnTo>
                <a:lnTo>
                  <a:pt x="0" y="0"/>
                </a:lnTo>
                <a:close/>
              </a:path>
            </a:pathLst>
          </a:custGeom>
          <a:blipFill>
            <a:blip r:embed="rId5"/>
            <a:stretch>
              <a:fillRect/>
            </a:stretch>
          </a:blipFill>
        </p:spPr>
      </p:sp>
      <p:sp>
        <p:nvSpPr>
          <p:cNvPr id="24" name="Freeform 24"/>
          <p:cNvSpPr/>
          <p:nvPr/>
        </p:nvSpPr>
        <p:spPr>
          <a:xfrm>
            <a:off x="17487345" y="495603"/>
            <a:ext cx="574216" cy="610868"/>
          </a:xfrm>
          <a:custGeom>
            <a:avLst/>
            <a:gdLst/>
            <a:ahLst/>
            <a:cxnLst/>
            <a:rect l="l" t="t" r="r" b="b"/>
            <a:pathLst>
              <a:path w="574216" h="610868">
                <a:moveTo>
                  <a:pt x="0" y="0"/>
                </a:moveTo>
                <a:lnTo>
                  <a:pt x="574216" y="0"/>
                </a:lnTo>
                <a:lnTo>
                  <a:pt x="574216" y="610868"/>
                </a:lnTo>
                <a:lnTo>
                  <a:pt x="0" y="610868"/>
                </a:lnTo>
                <a:lnTo>
                  <a:pt x="0" y="0"/>
                </a:lnTo>
                <a:close/>
              </a:path>
            </a:pathLst>
          </a:custGeom>
          <a:blipFill>
            <a:blip r:embed="rId6"/>
            <a:stretch>
              <a:fillRect/>
            </a:stretch>
          </a:blipFill>
        </p:spPr>
      </p:sp>
      <p:sp>
        <p:nvSpPr>
          <p:cNvPr id="25" name="Freeform 25"/>
          <p:cNvSpPr/>
          <p:nvPr/>
        </p:nvSpPr>
        <p:spPr>
          <a:xfrm>
            <a:off x="17703049" y="1391579"/>
            <a:ext cx="554651" cy="564555"/>
          </a:xfrm>
          <a:custGeom>
            <a:avLst/>
            <a:gdLst/>
            <a:ahLst/>
            <a:cxnLst/>
            <a:rect l="l" t="t" r="r" b="b"/>
            <a:pathLst>
              <a:path w="554651" h="564555">
                <a:moveTo>
                  <a:pt x="0" y="0"/>
                </a:moveTo>
                <a:lnTo>
                  <a:pt x="554650" y="0"/>
                </a:lnTo>
                <a:lnTo>
                  <a:pt x="554650" y="564555"/>
                </a:lnTo>
                <a:lnTo>
                  <a:pt x="0" y="564555"/>
                </a:lnTo>
                <a:lnTo>
                  <a:pt x="0" y="0"/>
                </a:lnTo>
                <a:close/>
              </a:path>
            </a:pathLst>
          </a:custGeom>
          <a:blipFill>
            <a:blip r:embed="rId7"/>
            <a:stretch>
              <a:fillRect/>
            </a:stretch>
          </a:blipFill>
        </p:spPr>
      </p:sp>
      <p:sp>
        <p:nvSpPr>
          <p:cNvPr id="26" name="Freeform 26"/>
          <p:cNvSpPr/>
          <p:nvPr/>
        </p:nvSpPr>
        <p:spPr>
          <a:xfrm rot="8100000">
            <a:off x="17656613" y="3069623"/>
            <a:ext cx="498907" cy="520137"/>
          </a:xfrm>
          <a:custGeom>
            <a:avLst/>
            <a:gdLst/>
            <a:ahLst/>
            <a:cxnLst/>
            <a:rect l="l" t="t" r="r" b="b"/>
            <a:pathLst>
              <a:path w="498907" h="520137">
                <a:moveTo>
                  <a:pt x="0" y="0"/>
                </a:moveTo>
                <a:lnTo>
                  <a:pt x="498907" y="0"/>
                </a:lnTo>
                <a:lnTo>
                  <a:pt x="498907" y="520137"/>
                </a:lnTo>
                <a:lnTo>
                  <a:pt x="0" y="520137"/>
                </a:lnTo>
                <a:lnTo>
                  <a:pt x="0" y="0"/>
                </a:lnTo>
                <a:close/>
              </a:path>
            </a:pathLst>
          </a:custGeom>
          <a:blipFill>
            <a:blip r:embed="rId8"/>
            <a:stretch>
              <a:fillRect/>
            </a:stretch>
          </a:blipFill>
        </p:spPr>
      </p:sp>
      <p:sp>
        <p:nvSpPr>
          <p:cNvPr id="27" name="Freeform 27"/>
          <p:cNvSpPr/>
          <p:nvPr/>
        </p:nvSpPr>
        <p:spPr>
          <a:xfrm rot="330771">
            <a:off x="17432750" y="8052663"/>
            <a:ext cx="946633" cy="1568160"/>
          </a:xfrm>
          <a:custGeom>
            <a:avLst/>
            <a:gdLst/>
            <a:ahLst/>
            <a:cxnLst/>
            <a:rect l="l" t="t" r="r" b="b"/>
            <a:pathLst>
              <a:path w="946633" h="1568160">
                <a:moveTo>
                  <a:pt x="0" y="0"/>
                </a:moveTo>
                <a:lnTo>
                  <a:pt x="946633" y="0"/>
                </a:lnTo>
                <a:lnTo>
                  <a:pt x="946633" y="1568160"/>
                </a:lnTo>
                <a:lnTo>
                  <a:pt x="0" y="1568160"/>
                </a:lnTo>
                <a:lnTo>
                  <a:pt x="0" y="0"/>
                </a:lnTo>
                <a:close/>
              </a:path>
            </a:pathLst>
          </a:custGeom>
          <a:blipFill>
            <a:blip r:embed="rId9"/>
            <a:stretch>
              <a:fillRect/>
            </a:stretch>
          </a:blipFill>
        </p:spPr>
      </p:sp>
      <p:sp>
        <p:nvSpPr>
          <p:cNvPr id="28" name="Freeform 28"/>
          <p:cNvSpPr/>
          <p:nvPr/>
        </p:nvSpPr>
        <p:spPr>
          <a:xfrm rot="-5400000">
            <a:off x="16975356" y="9647295"/>
            <a:ext cx="1240079" cy="1270824"/>
          </a:xfrm>
          <a:custGeom>
            <a:avLst/>
            <a:gdLst/>
            <a:ahLst/>
            <a:cxnLst/>
            <a:rect l="l" t="t" r="r" b="b"/>
            <a:pathLst>
              <a:path w="1240079" h="1270824">
                <a:moveTo>
                  <a:pt x="0" y="0"/>
                </a:moveTo>
                <a:lnTo>
                  <a:pt x="1240078" y="0"/>
                </a:lnTo>
                <a:lnTo>
                  <a:pt x="1240078" y="1270824"/>
                </a:lnTo>
                <a:lnTo>
                  <a:pt x="0" y="1270824"/>
                </a:lnTo>
                <a:lnTo>
                  <a:pt x="0" y="0"/>
                </a:lnTo>
                <a:close/>
              </a:path>
            </a:pathLst>
          </a:custGeom>
          <a:blipFill>
            <a:blip r:embed="rId10"/>
            <a:stretch>
              <a:fillRect/>
            </a:stretch>
          </a:blipFill>
        </p:spPr>
      </p:sp>
      <p:sp>
        <p:nvSpPr>
          <p:cNvPr id="29" name="Freeform 29"/>
          <p:cNvSpPr/>
          <p:nvPr/>
        </p:nvSpPr>
        <p:spPr>
          <a:xfrm>
            <a:off x="16199746" y="8872062"/>
            <a:ext cx="889156" cy="898138"/>
          </a:xfrm>
          <a:custGeom>
            <a:avLst/>
            <a:gdLst/>
            <a:ahLst/>
            <a:cxnLst/>
            <a:rect l="l" t="t" r="r" b="b"/>
            <a:pathLst>
              <a:path w="889156" h="898138">
                <a:moveTo>
                  <a:pt x="0" y="0"/>
                </a:moveTo>
                <a:lnTo>
                  <a:pt x="889156" y="0"/>
                </a:lnTo>
                <a:lnTo>
                  <a:pt x="889156" y="898137"/>
                </a:lnTo>
                <a:lnTo>
                  <a:pt x="0" y="898137"/>
                </a:lnTo>
                <a:lnTo>
                  <a:pt x="0" y="0"/>
                </a:lnTo>
                <a:close/>
              </a:path>
            </a:pathLst>
          </a:custGeom>
          <a:blipFill>
            <a:blip r:embed="rId11"/>
            <a:stretch>
              <a:fillRect/>
            </a:stretch>
          </a:blipFill>
        </p:spPr>
      </p:sp>
      <p:sp>
        <p:nvSpPr>
          <p:cNvPr id="30" name="Freeform 30"/>
          <p:cNvSpPr/>
          <p:nvPr/>
        </p:nvSpPr>
        <p:spPr>
          <a:xfrm rot="3127714">
            <a:off x="16772767" y="6083152"/>
            <a:ext cx="2049945" cy="1158664"/>
          </a:xfrm>
          <a:custGeom>
            <a:avLst/>
            <a:gdLst/>
            <a:ahLst/>
            <a:cxnLst/>
            <a:rect l="l" t="t" r="r" b="b"/>
            <a:pathLst>
              <a:path w="2049945" h="1158664">
                <a:moveTo>
                  <a:pt x="0" y="0"/>
                </a:moveTo>
                <a:lnTo>
                  <a:pt x="2049944" y="0"/>
                </a:lnTo>
                <a:lnTo>
                  <a:pt x="2049944" y="1158664"/>
                </a:lnTo>
                <a:lnTo>
                  <a:pt x="0" y="1158664"/>
                </a:lnTo>
                <a:lnTo>
                  <a:pt x="0" y="0"/>
                </a:lnTo>
                <a:close/>
              </a:path>
            </a:pathLst>
          </a:custGeom>
          <a:blipFill>
            <a:blip r:embed="rId12"/>
            <a:stretch>
              <a:fillRect/>
            </a:stretch>
          </a:blipFill>
        </p:spPr>
      </p:sp>
      <p:sp>
        <p:nvSpPr>
          <p:cNvPr id="31" name="Freeform 31"/>
          <p:cNvSpPr/>
          <p:nvPr/>
        </p:nvSpPr>
        <p:spPr>
          <a:xfrm>
            <a:off x="17259300" y="7827234"/>
            <a:ext cx="424273" cy="451355"/>
          </a:xfrm>
          <a:custGeom>
            <a:avLst/>
            <a:gdLst/>
            <a:ahLst/>
            <a:cxnLst/>
            <a:rect l="l" t="t" r="r" b="b"/>
            <a:pathLst>
              <a:path w="424273" h="451355">
                <a:moveTo>
                  <a:pt x="0" y="0"/>
                </a:moveTo>
                <a:lnTo>
                  <a:pt x="424273" y="0"/>
                </a:lnTo>
                <a:lnTo>
                  <a:pt x="424273" y="451355"/>
                </a:lnTo>
                <a:lnTo>
                  <a:pt x="0" y="451355"/>
                </a:lnTo>
                <a:lnTo>
                  <a:pt x="0" y="0"/>
                </a:lnTo>
                <a:close/>
              </a:path>
            </a:pathLst>
          </a:custGeom>
          <a:blipFill>
            <a:blip r:embed="rId6"/>
            <a:stretch>
              <a:fillRect/>
            </a:stretch>
          </a:blipFill>
        </p:spPr>
      </p:sp>
      <p:sp>
        <p:nvSpPr>
          <p:cNvPr id="32" name="TextBox 32"/>
          <p:cNvSpPr txBox="1"/>
          <p:nvPr/>
        </p:nvSpPr>
        <p:spPr>
          <a:xfrm>
            <a:off x="8612924" y="3333499"/>
            <a:ext cx="8031400" cy="5581766"/>
          </a:xfrm>
          <a:prstGeom prst="rect">
            <a:avLst/>
          </a:prstGeom>
        </p:spPr>
        <p:txBody>
          <a:bodyPr lIns="0" tIns="0" rIns="0" bIns="0" rtlCol="0" anchor="t">
            <a:spAutoFit/>
          </a:bodyPr>
          <a:lstStyle/>
          <a:p>
            <a:pPr algn="l">
              <a:lnSpc>
                <a:spcPts val="6300"/>
              </a:lnSpc>
            </a:pPr>
            <a:r>
              <a:rPr lang="en-US" sz="4500" b="1">
                <a:solidFill>
                  <a:srgbClr val="2FBC72"/>
                </a:solidFill>
                <a:latin typeface=" Avenir Next Arabic Bold"/>
                <a:ea typeface=" Avenir Next Arabic Bold"/>
                <a:cs typeface=" Avenir Next Arabic Bold"/>
                <a:sym typeface=" Avenir Next Arabic Bold"/>
              </a:rPr>
              <a:t>Possible answers:  </a:t>
            </a:r>
          </a:p>
          <a:p>
            <a:pPr marL="971553" lvl="1" indent="-485777" algn="l">
              <a:lnSpc>
                <a:spcPts val="6300"/>
              </a:lnSpc>
              <a:buFont typeface="Arial"/>
              <a:buChar char="•"/>
            </a:pPr>
            <a:r>
              <a:rPr lang="en-US" sz="4500" b="1">
                <a:solidFill>
                  <a:srgbClr val="2FBC72"/>
                </a:solidFill>
                <a:latin typeface=" Avenir Next Arabic Bold"/>
                <a:ea typeface=" Avenir Next Arabic Bold"/>
                <a:cs typeface=" Avenir Next Arabic Bold"/>
                <a:sym typeface=" Avenir Next Arabic Bold"/>
              </a:rPr>
              <a:t>Solar/solar panels </a:t>
            </a:r>
          </a:p>
          <a:p>
            <a:pPr marL="971553" lvl="1" indent="-485777" algn="l">
              <a:lnSpc>
                <a:spcPts val="6300"/>
              </a:lnSpc>
              <a:buFont typeface="Arial"/>
              <a:buChar char="•"/>
            </a:pPr>
            <a:r>
              <a:rPr lang="en-US" sz="4500" b="1">
                <a:solidFill>
                  <a:srgbClr val="2FBC72"/>
                </a:solidFill>
                <a:latin typeface=" Avenir Next Arabic Bold"/>
                <a:ea typeface=" Avenir Next Arabic Bold"/>
                <a:cs typeface=" Avenir Next Arabic Bold"/>
                <a:sym typeface=" Avenir Next Arabic Bold"/>
              </a:rPr>
              <a:t>Wind/wind turbines </a:t>
            </a:r>
          </a:p>
          <a:p>
            <a:pPr marL="971553" lvl="1" indent="-485777" algn="l">
              <a:lnSpc>
                <a:spcPts val="6300"/>
              </a:lnSpc>
              <a:buFont typeface="Arial"/>
              <a:buChar char="•"/>
            </a:pPr>
            <a:r>
              <a:rPr lang="en-US" sz="4500" b="1">
                <a:solidFill>
                  <a:srgbClr val="2FBC72"/>
                </a:solidFill>
                <a:latin typeface=" Avenir Next Arabic Bold"/>
                <a:ea typeface=" Avenir Next Arabic Bold"/>
                <a:cs typeface=" Avenir Next Arabic Bold"/>
                <a:sym typeface=" Avenir Next Arabic Bold"/>
              </a:rPr>
              <a:t>Biomass </a:t>
            </a:r>
          </a:p>
          <a:p>
            <a:pPr marL="971553" lvl="1" indent="-485777" algn="l">
              <a:lnSpc>
                <a:spcPts val="6300"/>
              </a:lnSpc>
              <a:buFont typeface="Arial"/>
              <a:buChar char="•"/>
            </a:pPr>
            <a:r>
              <a:rPr lang="en-US" sz="4500" b="1">
                <a:solidFill>
                  <a:srgbClr val="2FBC72"/>
                </a:solidFill>
                <a:latin typeface=" Avenir Next Arabic Bold"/>
                <a:ea typeface=" Avenir Next Arabic Bold"/>
                <a:cs typeface=" Avenir Next Arabic Bold"/>
                <a:sym typeface=" Avenir Next Arabic Bold"/>
              </a:rPr>
              <a:t>Hydroelectric/water  </a:t>
            </a:r>
          </a:p>
          <a:p>
            <a:pPr marL="971553" lvl="1" indent="-485777" algn="l">
              <a:lnSpc>
                <a:spcPts val="6300"/>
              </a:lnSpc>
              <a:buFont typeface="Arial"/>
              <a:buChar char="•"/>
            </a:pPr>
            <a:r>
              <a:rPr lang="en-US" sz="4500" b="1">
                <a:solidFill>
                  <a:srgbClr val="2FBC72"/>
                </a:solidFill>
                <a:latin typeface=" Avenir Next Arabic Bold"/>
                <a:ea typeface=" Avenir Next Arabic Bold"/>
                <a:cs typeface=" Avenir Next Arabic Bold"/>
                <a:sym typeface=" Avenir Next Arabic Bold"/>
              </a:rPr>
              <a:t>Geothermal </a:t>
            </a:r>
          </a:p>
          <a:p>
            <a:pPr algn="l">
              <a:lnSpc>
                <a:spcPts val="6300"/>
              </a:lnSpc>
            </a:pPr>
            <a:endParaRPr lang="en-US" sz="4500" b="1">
              <a:solidFill>
                <a:srgbClr val="2FBC72"/>
              </a:solidFill>
              <a:latin typeface=" Avenir Next Arabic Bold"/>
              <a:ea typeface=" Avenir Next Arabic Bold"/>
              <a:cs typeface=" Avenir Next Arabic Bold"/>
              <a:sym typeface=" Avenir Next Arabic Bold"/>
            </a:endParaRPr>
          </a:p>
        </p:txBody>
      </p:sp>
      <p:grpSp>
        <p:nvGrpSpPr>
          <p:cNvPr id="33" name="Group 33"/>
          <p:cNvGrpSpPr/>
          <p:nvPr/>
        </p:nvGrpSpPr>
        <p:grpSpPr>
          <a:xfrm>
            <a:off x="8626683" y="2044613"/>
            <a:ext cx="1072734" cy="1090613"/>
            <a:chOff x="0" y="0"/>
            <a:chExt cx="1430312" cy="1454150"/>
          </a:xfrm>
        </p:grpSpPr>
        <p:sp>
          <p:nvSpPr>
            <p:cNvPr id="34" name="Freeform 34"/>
            <p:cNvSpPr/>
            <p:nvPr/>
          </p:nvSpPr>
          <p:spPr>
            <a:xfrm>
              <a:off x="0" y="0"/>
              <a:ext cx="1430312" cy="1454150"/>
            </a:xfrm>
            <a:custGeom>
              <a:avLst/>
              <a:gdLst/>
              <a:ahLst/>
              <a:cxnLst/>
              <a:rect l="l" t="t" r="r" b="b"/>
              <a:pathLst>
                <a:path w="1430312" h="1454150">
                  <a:moveTo>
                    <a:pt x="0" y="0"/>
                  </a:moveTo>
                  <a:lnTo>
                    <a:pt x="1430312" y="0"/>
                  </a:lnTo>
                  <a:lnTo>
                    <a:pt x="1430312" y="1454150"/>
                  </a:lnTo>
                  <a:lnTo>
                    <a:pt x="0" y="1454150"/>
                  </a:lnTo>
                  <a:lnTo>
                    <a:pt x="0" y="0"/>
                  </a:lnTo>
                  <a:close/>
                </a:path>
              </a:pathLst>
            </a:custGeom>
            <a:blipFill>
              <a:blip r:embed="rId13"/>
              <a:stretch>
                <a:fillRect/>
              </a:stretch>
            </a:blipFill>
          </p:spPr>
        </p:sp>
        <p:grpSp>
          <p:nvGrpSpPr>
            <p:cNvPr id="35" name="Group 35"/>
            <p:cNvGrpSpPr/>
            <p:nvPr/>
          </p:nvGrpSpPr>
          <p:grpSpPr>
            <a:xfrm>
              <a:off x="274582" y="286501"/>
              <a:ext cx="881148" cy="881148"/>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F4E5"/>
              </a:solidFill>
            </p:spPr>
          </p:sp>
          <p:sp>
            <p:nvSpPr>
              <p:cNvPr id="37" name="TextBox 37"/>
              <p:cNvSpPr txBox="1"/>
              <p:nvPr/>
            </p:nvSpPr>
            <p:spPr>
              <a:xfrm>
                <a:off x="76200" y="38100"/>
                <a:ext cx="660400" cy="698500"/>
              </a:xfrm>
              <a:prstGeom prst="rect">
                <a:avLst/>
              </a:prstGeom>
            </p:spPr>
            <p:txBody>
              <a:bodyPr lIns="50800" tIns="50800" rIns="50800" bIns="50800" rtlCol="0" anchor="ctr"/>
              <a:lstStyle/>
              <a:p>
                <a:pPr algn="ctr">
                  <a:lnSpc>
                    <a:spcPts val="3079"/>
                  </a:lnSpc>
                </a:pPr>
                <a:endParaRPr/>
              </a:p>
            </p:txBody>
          </p:sp>
        </p:grpSp>
        <p:sp>
          <p:nvSpPr>
            <p:cNvPr id="38" name="Freeform 38"/>
            <p:cNvSpPr/>
            <p:nvPr/>
          </p:nvSpPr>
          <p:spPr>
            <a:xfrm rot="-510521">
              <a:off x="364556" y="422473"/>
              <a:ext cx="791174" cy="609204"/>
            </a:xfrm>
            <a:custGeom>
              <a:avLst/>
              <a:gdLst/>
              <a:ahLst/>
              <a:cxnLst/>
              <a:rect l="l" t="t" r="r" b="b"/>
              <a:pathLst>
                <a:path w="791174" h="609204">
                  <a:moveTo>
                    <a:pt x="0" y="0"/>
                  </a:moveTo>
                  <a:lnTo>
                    <a:pt x="791174" y="0"/>
                  </a:lnTo>
                  <a:lnTo>
                    <a:pt x="791174" y="609204"/>
                  </a:lnTo>
                  <a:lnTo>
                    <a:pt x="0" y="60920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F4E5"/>
        </a:solidFill>
        <a:effectLst/>
      </p:bgPr>
    </p:bg>
    <p:spTree>
      <p:nvGrpSpPr>
        <p:cNvPr id="1" name=""/>
        <p:cNvGrpSpPr/>
        <p:nvPr/>
      </p:nvGrpSpPr>
      <p:grpSpPr>
        <a:xfrm>
          <a:off x="0" y="0"/>
          <a:ext cx="0" cy="0"/>
          <a:chOff x="0" y="0"/>
          <a:chExt cx="0" cy="0"/>
        </a:xfrm>
      </p:grpSpPr>
      <p:sp>
        <p:nvSpPr>
          <p:cNvPr id="2" name="Freeform 2"/>
          <p:cNvSpPr/>
          <p:nvPr/>
        </p:nvSpPr>
        <p:spPr>
          <a:xfrm rot="1329809">
            <a:off x="2749705" y="2448277"/>
            <a:ext cx="5191692" cy="5191692"/>
          </a:xfrm>
          <a:custGeom>
            <a:avLst/>
            <a:gdLst/>
            <a:ahLst/>
            <a:cxnLst/>
            <a:rect l="l" t="t" r="r" b="b"/>
            <a:pathLst>
              <a:path w="5191692" h="5191692">
                <a:moveTo>
                  <a:pt x="0" y="0"/>
                </a:moveTo>
                <a:lnTo>
                  <a:pt x="5191691" y="0"/>
                </a:lnTo>
                <a:lnTo>
                  <a:pt x="5191691" y="5191691"/>
                </a:lnTo>
                <a:lnTo>
                  <a:pt x="0" y="5191691"/>
                </a:lnTo>
                <a:lnTo>
                  <a:pt x="0" y="0"/>
                </a:lnTo>
                <a:close/>
              </a:path>
            </a:pathLst>
          </a:custGeom>
          <a:blipFill>
            <a:blip r:embed="rId2"/>
            <a:stretch>
              <a:fillRect/>
            </a:stretch>
          </a:blipFill>
        </p:spPr>
      </p:sp>
      <p:grpSp>
        <p:nvGrpSpPr>
          <p:cNvPr id="3" name="Group 3"/>
          <p:cNvGrpSpPr/>
          <p:nvPr/>
        </p:nvGrpSpPr>
        <p:grpSpPr>
          <a:xfrm>
            <a:off x="698810" y="735101"/>
            <a:ext cx="962025" cy="962025"/>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01</a:t>
              </a:r>
            </a:p>
          </p:txBody>
        </p:sp>
      </p:grpSp>
      <p:grpSp>
        <p:nvGrpSpPr>
          <p:cNvPr id="6" name="Group 6"/>
          <p:cNvGrpSpPr/>
          <p:nvPr/>
        </p:nvGrpSpPr>
        <p:grpSpPr>
          <a:xfrm>
            <a:off x="698810" y="2303373"/>
            <a:ext cx="962025" cy="962025"/>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02</a:t>
              </a:r>
            </a:p>
          </p:txBody>
        </p:sp>
      </p:grpSp>
      <p:grpSp>
        <p:nvGrpSpPr>
          <p:cNvPr id="9" name="Group 9"/>
          <p:cNvGrpSpPr/>
          <p:nvPr/>
        </p:nvGrpSpPr>
        <p:grpSpPr>
          <a:xfrm>
            <a:off x="698810" y="3874998"/>
            <a:ext cx="962025" cy="962025"/>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03</a:t>
              </a:r>
            </a:p>
          </p:txBody>
        </p:sp>
      </p:grpSp>
      <p:grpSp>
        <p:nvGrpSpPr>
          <p:cNvPr id="12" name="Group 12"/>
          <p:cNvGrpSpPr/>
          <p:nvPr/>
        </p:nvGrpSpPr>
        <p:grpSpPr>
          <a:xfrm>
            <a:off x="698810" y="5446623"/>
            <a:ext cx="962025" cy="962025"/>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solidFill>
          </p:spPr>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solidFill>
                  <a:latin typeface=" Avenir Next Arabic Bold"/>
                  <a:ea typeface=" Avenir Next Arabic Bold"/>
                  <a:cs typeface=" Avenir Next Arabic Bold"/>
                  <a:sym typeface=" Avenir Next Arabic Bold"/>
                </a:rPr>
                <a:t>04</a:t>
              </a:r>
            </a:p>
          </p:txBody>
        </p:sp>
      </p:grpSp>
      <p:grpSp>
        <p:nvGrpSpPr>
          <p:cNvPr id="15" name="Group 15"/>
          <p:cNvGrpSpPr/>
          <p:nvPr/>
        </p:nvGrpSpPr>
        <p:grpSpPr>
          <a:xfrm>
            <a:off x="698810" y="7018248"/>
            <a:ext cx="962025" cy="962025"/>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05</a:t>
              </a:r>
            </a:p>
          </p:txBody>
        </p:sp>
      </p:grpSp>
      <p:grpSp>
        <p:nvGrpSpPr>
          <p:cNvPr id="18" name="Group 18"/>
          <p:cNvGrpSpPr/>
          <p:nvPr/>
        </p:nvGrpSpPr>
        <p:grpSpPr>
          <a:xfrm>
            <a:off x="698810" y="8589874"/>
            <a:ext cx="962025" cy="962025"/>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20" name="TextBox 20"/>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06</a:t>
              </a:r>
            </a:p>
          </p:txBody>
        </p:sp>
      </p:grpSp>
      <p:sp>
        <p:nvSpPr>
          <p:cNvPr id="21" name="Freeform 21"/>
          <p:cNvSpPr/>
          <p:nvPr/>
        </p:nvSpPr>
        <p:spPr>
          <a:xfrm rot="707698">
            <a:off x="16084811" y="-393841"/>
            <a:ext cx="1335991" cy="1846265"/>
          </a:xfrm>
          <a:custGeom>
            <a:avLst/>
            <a:gdLst/>
            <a:ahLst/>
            <a:cxnLst/>
            <a:rect l="l" t="t" r="r" b="b"/>
            <a:pathLst>
              <a:path w="1335991" h="1846265">
                <a:moveTo>
                  <a:pt x="0" y="0"/>
                </a:moveTo>
                <a:lnTo>
                  <a:pt x="1335991" y="0"/>
                </a:lnTo>
                <a:lnTo>
                  <a:pt x="1335991" y="1846266"/>
                </a:lnTo>
                <a:lnTo>
                  <a:pt x="0" y="1846266"/>
                </a:lnTo>
                <a:lnTo>
                  <a:pt x="0" y="0"/>
                </a:lnTo>
                <a:close/>
              </a:path>
            </a:pathLst>
          </a:custGeom>
          <a:blipFill>
            <a:blip r:embed="rId3"/>
            <a:stretch>
              <a:fillRect/>
            </a:stretch>
          </a:blipFill>
        </p:spPr>
      </p:sp>
      <p:sp>
        <p:nvSpPr>
          <p:cNvPr id="22" name="Freeform 22"/>
          <p:cNvSpPr/>
          <p:nvPr/>
        </p:nvSpPr>
        <p:spPr>
          <a:xfrm rot="1746722">
            <a:off x="17530049" y="3952545"/>
            <a:ext cx="1401516" cy="1230896"/>
          </a:xfrm>
          <a:custGeom>
            <a:avLst/>
            <a:gdLst/>
            <a:ahLst/>
            <a:cxnLst/>
            <a:rect l="l" t="t" r="r" b="b"/>
            <a:pathLst>
              <a:path w="1401516" h="1230896">
                <a:moveTo>
                  <a:pt x="0" y="0"/>
                </a:moveTo>
                <a:lnTo>
                  <a:pt x="1401516" y="0"/>
                </a:lnTo>
                <a:lnTo>
                  <a:pt x="1401516" y="1230896"/>
                </a:lnTo>
                <a:lnTo>
                  <a:pt x="0" y="1230896"/>
                </a:lnTo>
                <a:lnTo>
                  <a:pt x="0" y="0"/>
                </a:lnTo>
                <a:close/>
              </a:path>
            </a:pathLst>
          </a:custGeom>
          <a:blipFill>
            <a:blip r:embed="rId4"/>
            <a:stretch>
              <a:fillRect/>
            </a:stretch>
          </a:blipFill>
        </p:spPr>
      </p:sp>
      <p:sp>
        <p:nvSpPr>
          <p:cNvPr id="23" name="Freeform 23"/>
          <p:cNvSpPr/>
          <p:nvPr/>
        </p:nvSpPr>
        <p:spPr>
          <a:xfrm rot="532789">
            <a:off x="17074286" y="1711255"/>
            <a:ext cx="1303210" cy="1073232"/>
          </a:xfrm>
          <a:custGeom>
            <a:avLst/>
            <a:gdLst/>
            <a:ahLst/>
            <a:cxnLst/>
            <a:rect l="l" t="t" r="r" b="b"/>
            <a:pathLst>
              <a:path w="1303210" h="1073232">
                <a:moveTo>
                  <a:pt x="0" y="0"/>
                </a:moveTo>
                <a:lnTo>
                  <a:pt x="1303210" y="0"/>
                </a:lnTo>
                <a:lnTo>
                  <a:pt x="1303210" y="1073232"/>
                </a:lnTo>
                <a:lnTo>
                  <a:pt x="0" y="1073232"/>
                </a:lnTo>
                <a:lnTo>
                  <a:pt x="0" y="0"/>
                </a:lnTo>
                <a:close/>
              </a:path>
            </a:pathLst>
          </a:custGeom>
          <a:blipFill>
            <a:blip r:embed="rId5"/>
            <a:stretch>
              <a:fillRect/>
            </a:stretch>
          </a:blipFill>
        </p:spPr>
      </p:sp>
      <p:sp>
        <p:nvSpPr>
          <p:cNvPr id="24" name="Freeform 24"/>
          <p:cNvSpPr/>
          <p:nvPr/>
        </p:nvSpPr>
        <p:spPr>
          <a:xfrm>
            <a:off x="17487345" y="495603"/>
            <a:ext cx="574216" cy="610868"/>
          </a:xfrm>
          <a:custGeom>
            <a:avLst/>
            <a:gdLst/>
            <a:ahLst/>
            <a:cxnLst/>
            <a:rect l="l" t="t" r="r" b="b"/>
            <a:pathLst>
              <a:path w="574216" h="610868">
                <a:moveTo>
                  <a:pt x="0" y="0"/>
                </a:moveTo>
                <a:lnTo>
                  <a:pt x="574216" y="0"/>
                </a:lnTo>
                <a:lnTo>
                  <a:pt x="574216" y="610868"/>
                </a:lnTo>
                <a:lnTo>
                  <a:pt x="0" y="610868"/>
                </a:lnTo>
                <a:lnTo>
                  <a:pt x="0" y="0"/>
                </a:lnTo>
                <a:close/>
              </a:path>
            </a:pathLst>
          </a:custGeom>
          <a:blipFill>
            <a:blip r:embed="rId6"/>
            <a:stretch>
              <a:fillRect/>
            </a:stretch>
          </a:blipFill>
        </p:spPr>
      </p:sp>
      <p:sp>
        <p:nvSpPr>
          <p:cNvPr id="25" name="Freeform 25"/>
          <p:cNvSpPr/>
          <p:nvPr/>
        </p:nvSpPr>
        <p:spPr>
          <a:xfrm>
            <a:off x="17703049" y="1391579"/>
            <a:ext cx="554651" cy="564555"/>
          </a:xfrm>
          <a:custGeom>
            <a:avLst/>
            <a:gdLst/>
            <a:ahLst/>
            <a:cxnLst/>
            <a:rect l="l" t="t" r="r" b="b"/>
            <a:pathLst>
              <a:path w="554651" h="564555">
                <a:moveTo>
                  <a:pt x="0" y="0"/>
                </a:moveTo>
                <a:lnTo>
                  <a:pt x="554650" y="0"/>
                </a:lnTo>
                <a:lnTo>
                  <a:pt x="554650" y="564555"/>
                </a:lnTo>
                <a:lnTo>
                  <a:pt x="0" y="564555"/>
                </a:lnTo>
                <a:lnTo>
                  <a:pt x="0" y="0"/>
                </a:lnTo>
                <a:close/>
              </a:path>
            </a:pathLst>
          </a:custGeom>
          <a:blipFill>
            <a:blip r:embed="rId7"/>
            <a:stretch>
              <a:fillRect/>
            </a:stretch>
          </a:blipFill>
        </p:spPr>
      </p:sp>
      <p:sp>
        <p:nvSpPr>
          <p:cNvPr id="26" name="Freeform 26"/>
          <p:cNvSpPr/>
          <p:nvPr/>
        </p:nvSpPr>
        <p:spPr>
          <a:xfrm rot="8100000">
            <a:off x="17656613" y="3069623"/>
            <a:ext cx="498907" cy="520137"/>
          </a:xfrm>
          <a:custGeom>
            <a:avLst/>
            <a:gdLst/>
            <a:ahLst/>
            <a:cxnLst/>
            <a:rect l="l" t="t" r="r" b="b"/>
            <a:pathLst>
              <a:path w="498907" h="520137">
                <a:moveTo>
                  <a:pt x="0" y="0"/>
                </a:moveTo>
                <a:lnTo>
                  <a:pt x="498907" y="0"/>
                </a:lnTo>
                <a:lnTo>
                  <a:pt x="498907" y="520137"/>
                </a:lnTo>
                <a:lnTo>
                  <a:pt x="0" y="520137"/>
                </a:lnTo>
                <a:lnTo>
                  <a:pt x="0" y="0"/>
                </a:lnTo>
                <a:close/>
              </a:path>
            </a:pathLst>
          </a:custGeom>
          <a:blipFill>
            <a:blip r:embed="rId8"/>
            <a:stretch>
              <a:fillRect/>
            </a:stretch>
          </a:blipFill>
        </p:spPr>
      </p:sp>
      <p:sp>
        <p:nvSpPr>
          <p:cNvPr id="27" name="Freeform 27"/>
          <p:cNvSpPr/>
          <p:nvPr/>
        </p:nvSpPr>
        <p:spPr>
          <a:xfrm rot="330771">
            <a:off x="17432750" y="8052663"/>
            <a:ext cx="946633" cy="1568160"/>
          </a:xfrm>
          <a:custGeom>
            <a:avLst/>
            <a:gdLst/>
            <a:ahLst/>
            <a:cxnLst/>
            <a:rect l="l" t="t" r="r" b="b"/>
            <a:pathLst>
              <a:path w="946633" h="1568160">
                <a:moveTo>
                  <a:pt x="0" y="0"/>
                </a:moveTo>
                <a:lnTo>
                  <a:pt x="946633" y="0"/>
                </a:lnTo>
                <a:lnTo>
                  <a:pt x="946633" y="1568160"/>
                </a:lnTo>
                <a:lnTo>
                  <a:pt x="0" y="1568160"/>
                </a:lnTo>
                <a:lnTo>
                  <a:pt x="0" y="0"/>
                </a:lnTo>
                <a:close/>
              </a:path>
            </a:pathLst>
          </a:custGeom>
          <a:blipFill>
            <a:blip r:embed="rId9"/>
            <a:stretch>
              <a:fillRect/>
            </a:stretch>
          </a:blipFill>
        </p:spPr>
      </p:sp>
      <p:sp>
        <p:nvSpPr>
          <p:cNvPr id="28" name="Freeform 28"/>
          <p:cNvSpPr/>
          <p:nvPr/>
        </p:nvSpPr>
        <p:spPr>
          <a:xfrm rot="-5400000">
            <a:off x="16975356" y="9647295"/>
            <a:ext cx="1240079" cy="1270824"/>
          </a:xfrm>
          <a:custGeom>
            <a:avLst/>
            <a:gdLst/>
            <a:ahLst/>
            <a:cxnLst/>
            <a:rect l="l" t="t" r="r" b="b"/>
            <a:pathLst>
              <a:path w="1240079" h="1270824">
                <a:moveTo>
                  <a:pt x="0" y="0"/>
                </a:moveTo>
                <a:lnTo>
                  <a:pt x="1240078" y="0"/>
                </a:lnTo>
                <a:lnTo>
                  <a:pt x="1240078" y="1270824"/>
                </a:lnTo>
                <a:lnTo>
                  <a:pt x="0" y="1270824"/>
                </a:lnTo>
                <a:lnTo>
                  <a:pt x="0" y="0"/>
                </a:lnTo>
                <a:close/>
              </a:path>
            </a:pathLst>
          </a:custGeom>
          <a:blipFill>
            <a:blip r:embed="rId10"/>
            <a:stretch>
              <a:fillRect/>
            </a:stretch>
          </a:blipFill>
        </p:spPr>
      </p:sp>
      <p:sp>
        <p:nvSpPr>
          <p:cNvPr id="29" name="Freeform 29"/>
          <p:cNvSpPr/>
          <p:nvPr/>
        </p:nvSpPr>
        <p:spPr>
          <a:xfrm>
            <a:off x="16199746" y="8872062"/>
            <a:ext cx="889156" cy="898138"/>
          </a:xfrm>
          <a:custGeom>
            <a:avLst/>
            <a:gdLst/>
            <a:ahLst/>
            <a:cxnLst/>
            <a:rect l="l" t="t" r="r" b="b"/>
            <a:pathLst>
              <a:path w="889156" h="898138">
                <a:moveTo>
                  <a:pt x="0" y="0"/>
                </a:moveTo>
                <a:lnTo>
                  <a:pt x="889156" y="0"/>
                </a:lnTo>
                <a:lnTo>
                  <a:pt x="889156" y="898137"/>
                </a:lnTo>
                <a:lnTo>
                  <a:pt x="0" y="898137"/>
                </a:lnTo>
                <a:lnTo>
                  <a:pt x="0" y="0"/>
                </a:lnTo>
                <a:close/>
              </a:path>
            </a:pathLst>
          </a:custGeom>
          <a:blipFill>
            <a:blip r:embed="rId11"/>
            <a:stretch>
              <a:fillRect/>
            </a:stretch>
          </a:blipFill>
        </p:spPr>
      </p:sp>
      <p:sp>
        <p:nvSpPr>
          <p:cNvPr id="30" name="Freeform 30"/>
          <p:cNvSpPr/>
          <p:nvPr/>
        </p:nvSpPr>
        <p:spPr>
          <a:xfrm rot="3127714">
            <a:off x="16772767" y="6083152"/>
            <a:ext cx="2049945" cy="1158664"/>
          </a:xfrm>
          <a:custGeom>
            <a:avLst/>
            <a:gdLst/>
            <a:ahLst/>
            <a:cxnLst/>
            <a:rect l="l" t="t" r="r" b="b"/>
            <a:pathLst>
              <a:path w="2049945" h="1158664">
                <a:moveTo>
                  <a:pt x="0" y="0"/>
                </a:moveTo>
                <a:lnTo>
                  <a:pt x="2049944" y="0"/>
                </a:lnTo>
                <a:lnTo>
                  <a:pt x="2049944" y="1158664"/>
                </a:lnTo>
                <a:lnTo>
                  <a:pt x="0" y="1158664"/>
                </a:lnTo>
                <a:lnTo>
                  <a:pt x="0" y="0"/>
                </a:lnTo>
                <a:close/>
              </a:path>
            </a:pathLst>
          </a:custGeom>
          <a:blipFill>
            <a:blip r:embed="rId12"/>
            <a:stretch>
              <a:fillRect/>
            </a:stretch>
          </a:blipFill>
        </p:spPr>
      </p:sp>
      <p:sp>
        <p:nvSpPr>
          <p:cNvPr id="31" name="Freeform 31"/>
          <p:cNvSpPr/>
          <p:nvPr/>
        </p:nvSpPr>
        <p:spPr>
          <a:xfrm>
            <a:off x="17259300" y="7827234"/>
            <a:ext cx="424273" cy="451355"/>
          </a:xfrm>
          <a:custGeom>
            <a:avLst/>
            <a:gdLst/>
            <a:ahLst/>
            <a:cxnLst/>
            <a:rect l="l" t="t" r="r" b="b"/>
            <a:pathLst>
              <a:path w="424273" h="451355">
                <a:moveTo>
                  <a:pt x="0" y="0"/>
                </a:moveTo>
                <a:lnTo>
                  <a:pt x="424273" y="0"/>
                </a:lnTo>
                <a:lnTo>
                  <a:pt x="424273" y="451355"/>
                </a:lnTo>
                <a:lnTo>
                  <a:pt x="0" y="451355"/>
                </a:lnTo>
                <a:lnTo>
                  <a:pt x="0" y="0"/>
                </a:lnTo>
                <a:close/>
              </a:path>
            </a:pathLst>
          </a:custGeom>
          <a:blipFill>
            <a:blip r:embed="rId6"/>
            <a:stretch>
              <a:fillRect/>
            </a:stretch>
          </a:blipFill>
        </p:spPr>
      </p:sp>
      <p:sp>
        <p:nvSpPr>
          <p:cNvPr id="32" name="Freeform 32"/>
          <p:cNvSpPr/>
          <p:nvPr/>
        </p:nvSpPr>
        <p:spPr>
          <a:xfrm>
            <a:off x="8605640" y="1082159"/>
            <a:ext cx="1076719" cy="1095946"/>
          </a:xfrm>
          <a:custGeom>
            <a:avLst/>
            <a:gdLst/>
            <a:ahLst/>
            <a:cxnLst/>
            <a:rect l="l" t="t" r="r" b="b"/>
            <a:pathLst>
              <a:path w="1076719" h="1095946">
                <a:moveTo>
                  <a:pt x="0" y="0"/>
                </a:moveTo>
                <a:lnTo>
                  <a:pt x="1076720" y="0"/>
                </a:lnTo>
                <a:lnTo>
                  <a:pt x="1076720" y="1095946"/>
                </a:lnTo>
                <a:lnTo>
                  <a:pt x="0" y="1095946"/>
                </a:lnTo>
                <a:lnTo>
                  <a:pt x="0" y="0"/>
                </a:lnTo>
                <a:close/>
              </a:path>
            </a:pathLst>
          </a:custGeom>
          <a:blipFill>
            <a:blip r:embed="rId7"/>
            <a:stretch>
              <a:fillRect/>
            </a:stretch>
          </a:blipFill>
        </p:spPr>
      </p:sp>
      <p:grpSp>
        <p:nvGrpSpPr>
          <p:cNvPr id="33" name="Group 33"/>
          <p:cNvGrpSpPr/>
          <p:nvPr/>
        </p:nvGrpSpPr>
        <p:grpSpPr>
          <a:xfrm>
            <a:off x="8390047" y="6646773"/>
            <a:ext cx="8133549" cy="2138363"/>
            <a:chOff x="0" y="0"/>
            <a:chExt cx="2914880" cy="766341"/>
          </a:xfrm>
        </p:grpSpPr>
        <p:sp>
          <p:nvSpPr>
            <p:cNvPr id="34" name="Freeform 34"/>
            <p:cNvSpPr/>
            <p:nvPr/>
          </p:nvSpPr>
          <p:spPr>
            <a:xfrm>
              <a:off x="0" y="0"/>
              <a:ext cx="2914880" cy="766341"/>
            </a:xfrm>
            <a:custGeom>
              <a:avLst/>
              <a:gdLst/>
              <a:ahLst/>
              <a:cxnLst/>
              <a:rect l="l" t="t" r="r" b="b"/>
              <a:pathLst>
                <a:path w="2914880" h="766341">
                  <a:moveTo>
                    <a:pt x="35218" y="0"/>
                  </a:moveTo>
                  <a:lnTo>
                    <a:pt x="2879662" y="0"/>
                  </a:lnTo>
                  <a:cubicBezTo>
                    <a:pt x="2889003" y="0"/>
                    <a:pt x="2897961" y="3711"/>
                    <a:pt x="2904565" y="10315"/>
                  </a:cubicBezTo>
                  <a:cubicBezTo>
                    <a:pt x="2911170" y="16920"/>
                    <a:pt x="2914880" y="25878"/>
                    <a:pt x="2914880" y="35218"/>
                  </a:cubicBezTo>
                  <a:lnTo>
                    <a:pt x="2914880" y="731122"/>
                  </a:lnTo>
                  <a:cubicBezTo>
                    <a:pt x="2914880" y="740463"/>
                    <a:pt x="2911170" y="749421"/>
                    <a:pt x="2904565" y="756026"/>
                  </a:cubicBezTo>
                  <a:cubicBezTo>
                    <a:pt x="2897961" y="762630"/>
                    <a:pt x="2889003" y="766341"/>
                    <a:pt x="2879662" y="766341"/>
                  </a:cubicBezTo>
                  <a:lnTo>
                    <a:pt x="35218" y="766341"/>
                  </a:lnTo>
                  <a:cubicBezTo>
                    <a:pt x="25878" y="766341"/>
                    <a:pt x="16920" y="762630"/>
                    <a:pt x="10315" y="756026"/>
                  </a:cubicBezTo>
                  <a:cubicBezTo>
                    <a:pt x="3711" y="749421"/>
                    <a:pt x="0" y="740463"/>
                    <a:pt x="0" y="731122"/>
                  </a:cubicBezTo>
                  <a:lnTo>
                    <a:pt x="0" y="35218"/>
                  </a:lnTo>
                  <a:cubicBezTo>
                    <a:pt x="0" y="25878"/>
                    <a:pt x="3711" y="16920"/>
                    <a:pt x="10315" y="10315"/>
                  </a:cubicBezTo>
                  <a:cubicBezTo>
                    <a:pt x="16920" y="3711"/>
                    <a:pt x="25878" y="0"/>
                    <a:pt x="35218" y="0"/>
                  </a:cubicBezTo>
                  <a:close/>
                </a:path>
              </a:pathLst>
            </a:custGeom>
            <a:solidFill>
              <a:srgbClr val="EA5A0C">
                <a:alpha val="11765"/>
              </a:srgbClr>
            </a:solidFill>
          </p:spPr>
        </p:sp>
        <p:sp>
          <p:nvSpPr>
            <p:cNvPr id="35" name="TextBox 35"/>
            <p:cNvSpPr txBox="1"/>
            <p:nvPr/>
          </p:nvSpPr>
          <p:spPr>
            <a:xfrm>
              <a:off x="0" y="-38100"/>
              <a:ext cx="2914880" cy="804441"/>
            </a:xfrm>
            <a:prstGeom prst="rect">
              <a:avLst/>
            </a:prstGeom>
          </p:spPr>
          <p:txBody>
            <a:bodyPr lIns="50800" tIns="50800" rIns="50800" bIns="50800" rtlCol="0" anchor="ctr"/>
            <a:lstStyle/>
            <a:p>
              <a:pPr algn="ctr">
                <a:lnSpc>
                  <a:spcPts val="2380"/>
                </a:lnSpc>
              </a:pPr>
              <a:endParaRPr/>
            </a:p>
          </p:txBody>
        </p:sp>
      </p:grpSp>
      <p:sp>
        <p:nvSpPr>
          <p:cNvPr id="36" name="TextBox 36"/>
          <p:cNvSpPr txBox="1"/>
          <p:nvPr/>
        </p:nvSpPr>
        <p:spPr>
          <a:xfrm>
            <a:off x="8730122" y="2360332"/>
            <a:ext cx="7298174" cy="6557233"/>
          </a:xfrm>
          <a:prstGeom prst="rect">
            <a:avLst/>
          </a:prstGeom>
        </p:spPr>
        <p:txBody>
          <a:bodyPr lIns="0" tIns="0" rIns="0" bIns="0" rtlCol="0" anchor="t">
            <a:spAutoFit/>
          </a:bodyPr>
          <a:lstStyle/>
          <a:p>
            <a:pPr algn="l">
              <a:lnSpc>
                <a:spcPts val="4001"/>
              </a:lnSpc>
            </a:pPr>
            <a:r>
              <a:rPr lang="en-US" sz="2858">
                <a:solidFill>
                  <a:srgbClr val="242325"/>
                </a:solidFill>
                <a:latin typeface=" Avenir Next Arabic"/>
                <a:ea typeface=" Avenir Next Arabic"/>
                <a:cs typeface=" Avenir Next Arabic"/>
                <a:sym typeface=" Avenir Next Arabic"/>
              </a:rPr>
              <a:t>In 2022 41.5% of the UK’s electricity came from renewable sources, with wind being the largest contributor at 24.7%.   </a:t>
            </a:r>
          </a:p>
          <a:p>
            <a:pPr algn="l">
              <a:lnSpc>
                <a:spcPts val="4001"/>
              </a:lnSpc>
            </a:pPr>
            <a:r>
              <a:rPr lang="en-US" sz="2858">
                <a:solidFill>
                  <a:srgbClr val="242325"/>
                </a:solidFill>
                <a:latin typeface=" Avenir Next Arabic"/>
                <a:ea typeface=" Avenir Next Arabic"/>
                <a:cs typeface=" Avenir Next Arabic"/>
                <a:sym typeface=" Avenir Next Arabic"/>
              </a:rPr>
              <a:t> </a:t>
            </a:r>
          </a:p>
          <a:p>
            <a:pPr algn="l">
              <a:lnSpc>
                <a:spcPts val="4001"/>
              </a:lnSpc>
            </a:pPr>
            <a:r>
              <a:rPr lang="en-US" sz="2858">
                <a:solidFill>
                  <a:srgbClr val="242325"/>
                </a:solidFill>
                <a:latin typeface=" Avenir Next Arabic"/>
                <a:ea typeface=" Avenir Next Arabic"/>
                <a:cs typeface=" Avenir Next Arabic"/>
                <a:sym typeface=" Avenir Next Arabic"/>
              </a:rPr>
              <a:t>To slow down global warming and limit the effects of climate change we need to switch from fossil fuels to renewable energy sources.  </a:t>
            </a:r>
          </a:p>
          <a:p>
            <a:pPr algn="l">
              <a:lnSpc>
                <a:spcPts val="4001"/>
              </a:lnSpc>
            </a:pPr>
            <a:r>
              <a:rPr lang="en-US" sz="2858">
                <a:solidFill>
                  <a:srgbClr val="242325"/>
                </a:solidFill>
                <a:latin typeface=" Avenir Next Arabic"/>
                <a:ea typeface=" Avenir Next Arabic"/>
                <a:cs typeface=" Avenir Next Arabic"/>
                <a:sym typeface=" Avenir Next Arabic"/>
              </a:rPr>
              <a:t> </a:t>
            </a:r>
          </a:p>
          <a:p>
            <a:pPr algn="l">
              <a:lnSpc>
                <a:spcPts val="4001"/>
              </a:lnSpc>
            </a:pPr>
            <a:r>
              <a:rPr lang="en-US" sz="2858" b="1">
                <a:solidFill>
                  <a:srgbClr val="242325"/>
                </a:solidFill>
                <a:latin typeface=" Avenir Next Arabic Bold"/>
                <a:ea typeface=" Avenir Next Arabic Bold"/>
                <a:cs typeface=" Avenir Next Arabic Bold"/>
                <a:sym typeface=" Avenir Next Arabic Bold"/>
              </a:rPr>
              <a:t>Good news!  </a:t>
            </a:r>
          </a:p>
          <a:p>
            <a:pPr algn="l">
              <a:lnSpc>
                <a:spcPts val="4001"/>
              </a:lnSpc>
            </a:pPr>
            <a:r>
              <a:rPr lang="en-US" sz="2858" b="1">
                <a:solidFill>
                  <a:srgbClr val="242325"/>
                </a:solidFill>
                <a:latin typeface=" Avenir Next Arabic Bold"/>
                <a:ea typeface=" Avenir Next Arabic Bold"/>
                <a:cs typeface=" Avenir Next Arabic Bold"/>
                <a:sym typeface=" Avenir Next Arabic Bold"/>
              </a:rPr>
              <a:t>In 2023, wind generated more electricity than gas for the first time in the UK.  </a:t>
            </a:r>
          </a:p>
          <a:p>
            <a:pPr algn="l">
              <a:lnSpc>
                <a:spcPts val="4001"/>
              </a:lnSpc>
            </a:pPr>
            <a:endParaRPr lang="en-US" sz="2858" b="1">
              <a:solidFill>
                <a:srgbClr val="242325"/>
              </a:solidFill>
              <a:latin typeface=" Avenir Next Arabic Bold"/>
              <a:ea typeface=" Avenir Next Arabic Bold"/>
              <a:cs typeface=" Avenir Next Arabic Bold"/>
              <a:sym typeface=" Avenir Next Arabic Bold"/>
            </a:endParaRPr>
          </a:p>
        </p:txBody>
      </p:sp>
      <p:sp>
        <p:nvSpPr>
          <p:cNvPr id="37" name="TextBox 37"/>
          <p:cNvSpPr txBox="1"/>
          <p:nvPr/>
        </p:nvSpPr>
        <p:spPr>
          <a:xfrm>
            <a:off x="8733049" y="8968187"/>
            <a:ext cx="949310" cy="323215"/>
          </a:xfrm>
          <a:prstGeom prst="rect">
            <a:avLst/>
          </a:prstGeom>
        </p:spPr>
        <p:txBody>
          <a:bodyPr lIns="0" tIns="0" rIns="0" bIns="0" rtlCol="0" anchor="t">
            <a:spAutoFit/>
          </a:bodyPr>
          <a:lstStyle/>
          <a:p>
            <a:pPr algn="l">
              <a:lnSpc>
                <a:spcPts val="2659"/>
              </a:lnSpc>
            </a:pPr>
            <a:r>
              <a:rPr lang="en-US" sz="1899" u="sng">
                <a:solidFill>
                  <a:srgbClr val="242325"/>
                </a:solidFill>
                <a:latin typeface=" Avenir Next Arabic"/>
                <a:ea typeface=" Avenir Next Arabic"/>
                <a:cs typeface=" Avenir Next Arabic"/>
                <a:sym typeface=" Avenir Next Arabic"/>
                <a:hlinkClick r:id="rId13" tooltip="https://www.bbc.co.uk/news/business-63976805#:~:text=Electricity%20generation%20accounted%20for%20around,renewables%20and%2014.7%25%20from%20nuclear"/>
              </a:rPr>
              <a:t>BBC </a:t>
            </a:r>
          </a:p>
        </p:txBody>
      </p:sp>
      <p:sp>
        <p:nvSpPr>
          <p:cNvPr id="38" name="TextBox 38"/>
          <p:cNvSpPr txBox="1"/>
          <p:nvPr/>
        </p:nvSpPr>
        <p:spPr>
          <a:xfrm>
            <a:off x="9799849" y="8968187"/>
            <a:ext cx="949310" cy="323215"/>
          </a:xfrm>
          <a:prstGeom prst="rect">
            <a:avLst/>
          </a:prstGeom>
        </p:spPr>
        <p:txBody>
          <a:bodyPr lIns="0" tIns="0" rIns="0" bIns="0" rtlCol="0" anchor="t">
            <a:spAutoFit/>
          </a:bodyPr>
          <a:lstStyle/>
          <a:p>
            <a:pPr algn="l">
              <a:lnSpc>
                <a:spcPts val="2659"/>
              </a:lnSpc>
            </a:pPr>
            <a:r>
              <a:rPr lang="en-US" sz="1899" u="sng">
                <a:solidFill>
                  <a:srgbClr val="242325"/>
                </a:solidFill>
                <a:latin typeface=" Avenir Next Arabic"/>
                <a:ea typeface=" Avenir Next Arabic"/>
                <a:cs typeface=" Avenir Next Arabic"/>
                <a:sym typeface=" Avenir Next Arabic"/>
                <a:hlinkClick r:id="rId14" tooltip="https://www.bbc.co.uk/news/science-environment-65557469"/>
              </a:rPr>
              <a:t>BBC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6F4E5"/>
        </a:solidFill>
        <a:effectLst/>
      </p:bgPr>
    </p:bg>
    <p:spTree>
      <p:nvGrpSpPr>
        <p:cNvPr id="1" name=""/>
        <p:cNvGrpSpPr/>
        <p:nvPr/>
      </p:nvGrpSpPr>
      <p:grpSpPr>
        <a:xfrm>
          <a:off x="0" y="0"/>
          <a:ext cx="0" cy="0"/>
          <a:chOff x="0" y="0"/>
          <a:chExt cx="0" cy="0"/>
        </a:xfrm>
      </p:grpSpPr>
      <p:sp>
        <p:nvSpPr>
          <p:cNvPr id="2" name="Freeform 2"/>
          <p:cNvSpPr/>
          <p:nvPr/>
        </p:nvSpPr>
        <p:spPr>
          <a:xfrm rot="-255000">
            <a:off x="2749705" y="2448277"/>
            <a:ext cx="5191692" cy="5191692"/>
          </a:xfrm>
          <a:custGeom>
            <a:avLst/>
            <a:gdLst/>
            <a:ahLst/>
            <a:cxnLst/>
            <a:rect l="l" t="t" r="r" b="b"/>
            <a:pathLst>
              <a:path w="5191692" h="5191692">
                <a:moveTo>
                  <a:pt x="0" y="0"/>
                </a:moveTo>
                <a:lnTo>
                  <a:pt x="5191691" y="0"/>
                </a:lnTo>
                <a:lnTo>
                  <a:pt x="5191691" y="5191691"/>
                </a:lnTo>
                <a:lnTo>
                  <a:pt x="0" y="5191691"/>
                </a:lnTo>
                <a:lnTo>
                  <a:pt x="0" y="0"/>
                </a:lnTo>
                <a:close/>
              </a:path>
            </a:pathLst>
          </a:custGeom>
          <a:blipFill>
            <a:blip r:embed="rId2"/>
            <a:stretch>
              <a:fillRect/>
            </a:stretch>
          </a:blipFill>
        </p:spPr>
      </p:sp>
      <p:grpSp>
        <p:nvGrpSpPr>
          <p:cNvPr id="3" name="Group 3"/>
          <p:cNvGrpSpPr/>
          <p:nvPr/>
        </p:nvGrpSpPr>
        <p:grpSpPr>
          <a:xfrm>
            <a:off x="698810" y="735101"/>
            <a:ext cx="962025" cy="962025"/>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01</a:t>
              </a:r>
            </a:p>
          </p:txBody>
        </p:sp>
      </p:grpSp>
      <p:grpSp>
        <p:nvGrpSpPr>
          <p:cNvPr id="6" name="Group 6"/>
          <p:cNvGrpSpPr/>
          <p:nvPr/>
        </p:nvGrpSpPr>
        <p:grpSpPr>
          <a:xfrm>
            <a:off x="698810" y="2303373"/>
            <a:ext cx="962025" cy="962025"/>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02</a:t>
              </a:r>
            </a:p>
          </p:txBody>
        </p:sp>
      </p:grpSp>
      <p:grpSp>
        <p:nvGrpSpPr>
          <p:cNvPr id="9" name="Group 9"/>
          <p:cNvGrpSpPr/>
          <p:nvPr/>
        </p:nvGrpSpPr>
        <p:grpSpPr>
          <a:xfrm>
            <a:off x="698810" y="3874998"/>
            <a:ext cx="962025" cy="962025"/>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03</a:t>
              </a:r>
            </a:p>
          </p:txBody>
        </p:sp>
      </p:grpSp>
      <p:grpSp>
        <p:nvGrpSpPr>
          <p:cNvPr id="12" name="Group 12"/>
          <p:cNvGrpSpPr/>
          <p:nvPr/>
        </p:nvGrpSpPr>
        <p:grpSpPr>
          <a:xfrm>
            <a:off x="698810" y="5446623"/>
            <a:ext cx="962025" cy="962025"/>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04</a:t>
              </a:r>
            </a:p>
          </p:txBody>
        </p:sp>
      </p:grpSp>
      <p:grpSp>
        <p:nvGrpSpPr>
          <p:cNvPr id="15" name="Group 15"/>
          <p:cNvGrpSpPr/>
          <p:nvPr/>
        </p:nvGrpSpPr>
        <p:grpSpPr>
          <a:xfrm>
            <a:off x="698810" y="7018248"/>
            <a:ext cx="962025" cy="962025"/>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solidFill>
          </p:spPr>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solidFill>
                  <a:latin typeface=" Avenir Next Arabic Bold"/>
                  <a:ea typeface=" Avenir Next Arabic Bold"/>
                  <a:cs typeface=" Avenir Next Arabic Bold"/>
                  <a:sym typeface=" Avenir Next Arabic Bold"/>
                </a:rPr>
                <a:t>05</a:t>
              </a:r>
            </a:p>
          </p:txBody>
        </p:sp>
      </p:grpSp>
      <p:grpSp>
        <p:nvGrpSpPr>
          <p:cNvPr id="18" name="Group 18"/>
          <p:cNvGrpSpPr/>
          <p:nvPr/>
        </p:nvGrpSpPr>
        <p:grpSpPr>
          <a:xfrm>
            <a:off x="698810" y="8589874"/>
            <a:ext cx="962025" cy="962025"/>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20" name="TextBox 20"/>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06</a:t>
              </a:r>
            </a:p>
          </p:txBody>
        </p:sp>
      </p:grpSp>
      <p:sp>
        <p:nvSpPr>
          <p:cNvPr id="21" name="Freeform 21"/>
          <p:cNvSpPr/>
          <p:nvPr/>
        </p:nvSpPr>
        <p:spPr>
          <a:xfrm rot="707698">
            <a:off x="16084811" y="-393841"/>
            <a:ext cx="1335991" cy="1846265"/>
          </a:xfrm>
          <a:custGeom>
            <a:avLst/>
            <a:gdLst/>
            <a:ahLst/>
            <a:cxnLst/>
            <a:rect l="l" t="t" r="r" b="b"/>
            <a:pathLst>
              <a:path w="1335991" h="1846265">
                <a:moveTo>
                  <a:pt x="0" y="0"/>
                </a:moveTo>
                <a:lnTo>
                  <a:pt x="1335991" y="0"/>
                </a:lnTo>
                <a:lnTo>
                  <a:pt x="1335991" y="1846266"/>
                </a:lnTo>
                <a:lnTo>
                  <a:pt x="0" y="1846266"/>
                </a:lnTo>
                <a:lnTo>
                  <a:pt x="0" y="0"/>
                </a:lnTo>
                <a:close/>
              </a:path>
            </a:pathLst>
          </a:custGeom>
          <a:blipFill>
            <a:blip r:embed="rId3"/>
            <a:stretch>
              <a:fillRect/>
            </a:stretch>
          </a:blipFill>
        </p:spPr>
      </p:sp>
      <p:sp>
        <p:nvSpPr>
          <p:cNvPr id="22" name="Freeform 22"/>
          <p:cNvSpPr/>
          <p:nvPr/>
        </p:nvSpPr>
        <p:spPr>
          <a:xfrm rot="1746722">
            <a:off x="17530049" y="3952545"/>
            <a:ext cx="1401516" cy="1230896"/>
          </a:xfrm>
          <a:custGeom>
            <a:avLst/>
            <a:gdLst/>
            <a:ahLst/>
            <a:cxnLst/>
            <a:rect l="l" t="t" r="r" b="b"/>
            <a:pathLst>
              <a:path w="1401516" h="1230896">
                <a:moveTo>
                  <a:pt x="0" y="0"/>
                </a:moveTo>
                <a:lnTo>
                  <a:pt x="1401516" y="0"/>
                </a:lnTo>
                <a:lnTo>
                  <a:pt x="1401516" y="1230896"/>
                </a:lnTo>
                <a:lnTo>
                  <a:pt x="0" y="1230896"/>
                </a:lnTo>
                <a:lnTo>
                  <a:pt x="0" y="0"/>
                </a:lnTo>
                <a:close/>
              </a:path>
            </a:pathLst>
          </a:custGeom>
          <a:blipFill>
            <a:blip r:embed="rId4"/>
            <a:stretch>
              <a:fillRect/>
            </a:stretch>
          </a:blipFill>
        </p:spPr>
      </p:sp>
      <p:sp>
        <p:nvSpPr>
          <p:cNvPr id="23" name="Freeform 23"/>
          <p:cNvSpPr/>
          <p:nvPr/>
        </p:nvSpPr>
        <p:spPr>
          <a:xfrm rot="532789">
            <a:off x="17074286" y="1711255"/>
            <a:ext cx="1303210" cy="1073232"/>
          </a:xfrm>
          <a:custGeom>
            <a:avLst/>
            <a:gdLst/>
            <a:ahLst/>
            <a:cxnLst/>
            <a:rect l="l" t="t" r="r" b="b"/>
            <a:pathLst>
              <a:path w="1303210" h="1073232">
                <a:moveTo>
                  <a:pt x="0" y="0"/>
                </a:moveTo>
                <a:lnTo>
                  <a:pt x="1303210" y="0"/>
                </a:lnTo>
                <a:lnTo>
                  <a:pt x="1303210" y="1073232"/>
                </a:lnTo>
                <a:lnTo>
                  <a:pt x="0" y="1073232"/>
                </a:lnTo>
                <a:lnTo>
                  <a:pt x="0" y="0"/>
                </a:lnTo>
                <a:close/>
              </a:path>
            </a:pathLst>
          </a:custGeom>
          <a:blipFill>
            <a:blip r:embed="rId5"/>
            <a:stretch>
              <a:fillRect/>
            </a:stretch>
          </a:blipFill>
        </p:spPr>
      </p:sp>
      <p:sp>
        <p:nvSpPr>
          <p:cNvPr id="24" name="Freeform 24"/>
          <p:cNvSpPr/>
          <p:nvPr/>
        </p:nvSpPr>
        <p:spPr>
          <a:xfrm>
            <a:off x="17487345" y="495603"/>
            <a:ext cx="574216" cy="610868"/>
          </a:xfrm>
          <a:custGeom>
            <a:avLst/>
            <a:gdLst/>
            <a:ahLst/>
            <a:cxnLst/>
            <a:rect l="l" t="t" r="r" b="b"/>
            <a:pathLst>
              <a:path w="574216" h="610868">
                <a:moveTo>
                  <a:pt x="0" y="0"/>
                </a:moveTo>
                <a:lnTo>
                  <a:pt x="574216" y="0"/>
                </a:lnTo>
                <a:lnTo>
                  <a:pt x="574216" y="610868"/>
                </a:lnTo>
                <a:lnTo>
                  <a:pt x="0" y="610868"/>
                </a:lnTo>
                <a:lnTo>
                  <a:pt x="0" y="0"/>
                </a:lnTo>
                <a:close/>
              </a:path>
            </a:pathLst>
          </a:custGeom>
          <a:blipFill>
            <a:blip r:embed="rId6"/>
            <a:stretch>
              <a:fillRect/>
            </a:stretch>
          </a:blipFill>
        </p:spPr>
      </p:sp>
      <p:sp>
        <p:nvSpPr>
          <p:cNvPr id="25" name="Freeform 25"/>
          <p:cNvSpPr/>
          <p:nvPr/>
        </p:nvSpPr>
        <p:spPr>
          <a:xfrm>
            <a:off x="17703049" y="1391579"/>
            <a:ext cx="554651" cy="564555"/>
          </a:xfrm>
          <a:custGeom>
            <a:avLst/>
            <a:gdLst/>
            <a:ahLst/>
            <a:cxnLst/>
            <a:rect l="l" t="t" r="r" b="b"/>
            <a:pathLst>
              <a:path w="554651" h="564555">
                <a:moveTo>
                  <a:pt x="0" y="0"/>
                </a:moveTo>
                <a:lnTo>
                  <a:pt x="554650" y="0"/>
                </a:lnTo>
                <a:lnTo>
                  <a:pt x="554650" y="564555"/>
                </a:lnTo>
                <a:lnTo>
                  <a:pt x="0" y="564555"/>
                </a:lnTo>
                <a:lnTo>
                  <a:pt x="0" y="0"/>
                </a:lnTo>
                <a:close/>
              </a:path>
            </a:pathLst>
          </a:custGeom>
          <a:blipFill>
            <a:blip r:embed="rId7"/>
            <a:stretch>
              <a:fillRect/>
            </a:stretch>
          </a:blipFill>
        </p:spPr>
      </p:sp>
      <p:sp>
        <p:nvSpPr>
          <p:cNvPr id="26" name="Freeform 26"/>
          <p:cNvSpPr/>
          <p:nvPr/>
        </p:nvSpPr>
        <p:spPr>
          <a:xfrm rot="8100000">
            <a:off x="17656613" y="3069623"/>
            <a:ext cx="498907" cy="520137"/>
          </a:xfrm>
          <a:custGeom>
            <a:avLst/>
            <a:gdLst/>
            <a:ahLst/>
            <a:cxnLst/>
            <a:rect l="l" t="t" r="r" b="b"/>
            <a:pathLst>
              <a:path w="498907" h="520137">
                <a:moveTo>
                  <a:pt x="0" y="0"/>
                </a:moveTo>
                <a:lnTo>
                  <a:pt x="498907" y="0"/>
                </a:lnTo>
                <a:lnTo>
                  <a:pt x="498907" y="520137"/>
                </a:lnTo>
                <a:lnTo>
                  <a:pt x="0" y="520137"/>
                </a:lnTo>
                <a:lnTo>
                  <a:pt x="0" y="0"/>
                </a:lnTo>
                <a:close/>
              </a:path>
            </a:pathLst>
          </a:custGeom>
          <a:blipFill>
            <a:blip r:embed="rId8"/>
            <a:stretch>
              <a:fillRect/>
            </a:stretch>
          </a:blipFill>
        </p:spPr>
      </p:sp>
      <p:sp>
        <p:nvSpPr>
          <p:cNvPr id="27" name="Freeform 27"/>
          <p:cNvSpPr/>
          <p:nvPr/>
        </p:nvSpPr>
        <p:spPr>
          <a:xfrm rot="330771">
            <a:off x="17432750" y="8052663"/>
            <a:ext cx="946633" cy="1568160"/>
          </a:xfrm>
          <a:custGeom>
            <a:avLst/>
            <a:gdLst/>
            <a:ahLst/>
            <a:cxnLst/>
            <a:rect l="l" t="t" r="r" b="b"/>
            <a:pathLst>
              <a:path w="946633" h="1568160">
                <a:moveTo>
                  <a:pt x="0" y="0"/>
                </a:moveTo>
                <a:lnTo>
                  <a:pt x="946633" y="0"/>
                </a:lnTo>
                <a:lnTo>
                  <a:pt x="946633" y="1568160"/>
                </a:lnTo>
                <a:lnTo>
                  <a:pt x="0" y="1568160"/>
                </a:lnTo>
                <a:lnTo>
                  <a:pt x="0" y="0"/>
                </a:lnTo>
                <a:close/>
              </a:path>
            </a:pathLst>
          </a:custGeom>
          <a:blipFill>
            <a:blip r:embed="rId9"/>
            <a:stretch>
              <a:fillRect/>
            </a:stretch>
          </a:blipFill>
        </p:spPr>
      </p:sp>
      <p:sp>
        <p:nvSpPr>
          <p:cNvPr id="28" name="Freeform 28"/>
          <p:cNvSpPr/>
          <p:nvPr/>
        </p:nvSpPr>
        <p:spPr>
          <a:xfrm rot="-5400000">
            <a:off x="16975356" y="9647295"/>
            <a:ext cx="1240079" cy="1270824"/>
          </a:xfrm>
          <a:custGeom>
            <a:avLst/>
            <a:gdLst/>
            <a:ahLst/>
            <a:cxnLst/>
            <a:rect l="l" t="t" r="r" b="b"/>
            <a:pathLst>
              <a:path w="1240079" h="1270824">
                <a:moveTo>
                  <a:pt x="0" y="0"/>
                </a:moveTo>
                <a:lnTo>
                  <a:pt x="1240078" y="0"/>
                </a:lnTo>
                <a:lnTo>
                  <a:pt x="1240078" y="1270824"/>
                </a:lnTo>
                <a:lnTo>
                  <a:pt x="0" y="1270824"/>
                </a:lnTo>
                <a:lnTo>
                  <a:pt x="0" y="0"/>
                </a:lnTo>
                <a:close/>
              </a:path>
            </a:pathLst>
          </a:custGeom>
          <a:blipFill>
            <a:blip r:embed="rId10"/>
            <a:stretch>
              <a:fillRect/>
            </a:stretch>
          </a:blipFill>
        </p:spPr>
      </p:sp>
      <p:sp>
        <p:nvSpPr>
          <p:cNvPr id="29" name="Freeform 29"/>
          <p:cNvSpPr/>
          <p:nvPr/>
        </p:nvSpPr>
        <p:spPr>
          <a:xfrm>
            <a:off x="16199746" y="8872062"/>
            <a:ext cx="889156" cy="898138"/>
          </a:xfrm>
          <a:custGeom>
            <a:avLst/>
            <a:gdLst/>
            <a:ahLst/>
            <a:cxnLst/>
            <a:rect l="l" t="t" r="r" b="b"/>
            <a:pathLst>
              <a:path w="889156" h="898138">
                <a:moveTo>
                  <a:pt x="0" y="0"/>
                </a:moveTo>
                <a:lnTo>
                  <a:pt x="889156" y="0"/>
                </a:lnTo>
                <a:lnTo>
                  <a:pt x="889156" y="898137"/>
                </a:lnTo>
                <a:lnTo>
                  <a:pt x="0" y="898137"/>
                </a:lnTo>
                <a:lnTo>
                  <a:pt x="0" y="0"/>
                </a:lnTo>
                <a:close/>
              </a:path>
            </a:pathLst>
          </a:custGeom>
          <a:blipFill>
            <a:blip r:embed="rId11"/>
            <a:stretch>
              <a:fillRect/>
            </a:stretch>
          </a:blipFill>
        </p:spPr>
      </p:sp>
      <p:sp>
        <p:nvSpPr>
          <p:cNvPr id="30" name="Freeform 30"/>
          <p:cNvSpPr/>
          <p:nvPr/>
        </p:nvSpPr>
        <p:spPr>
          <a:xfrm rot="3127714">
            <a:off x="16772767" y="6083152"/>
            <a:ext cx="2049945" cy="1158664"/>
          </a:xfrm>
          <a:custGeom>
            <a:avLst/>
            <a:gdLst/>
            <a:ahLst/>
            <a:cxnLst/>
            <a:rect l="l" t="t" r="r" b="b"/>
            <a:pathLst>
              <a:path w="2049945" h="1158664">
                <a:moveTo>
                  <a:pt x="0" y="0"/>
                </a:moveTo>
                <a:lnTo>
                  <a:pt x="2049944" y="0"/>
                </a:lnTo>
                <a:lnTo>
                  <a:pt x="2049944" y="1158664"/>
                </a:lnTo>
                <a:lnTo>
                  <a:pt x="0" y="1158664"/>
                </a:lnTo>
                <a:lnTo>
                  <a:pt x="0" y="0"/>
                </a:lnTo>
                <a:close/>
              </a:path>
            </a:pathLst>
          </a:custGeom>
          <a:blipFill>
            <a:blip r:embed="rId12"/>
            <a:stretch>
              <a:fillRect/>
            </a:stretch>
          </a:blipFill>
        </p:spPr>
      </p:sp>
      <p:sp>
        <p:nvSpPr>
          <p:cNvPr id="31" name="Freeform 31"/>
          <p:cNvSpPr/>
          <p:nvPr/>
        </p:nvSpPr>
        <p:spPr>
          <a:xfrm>
            <a:off x="17259300" y="7827234"/>
            <a:ext cx="424273" cy="451355"/>
          </a:xfrm>
          <a:custGeom>
            <a:avLst/>
            <a:gdLst/>
            <a:ahLst/>
            <a:cxnLst/>
            <a:rect l="l" t="t" r="r" b="b"/>
            <a:pathLst>
              <a:path w="424273" h="451355">
                <a:moveTo>
                  <a:pt x="0" y="0"/>
                </a:moveTo>
                <a:lnTo>
                  <a:pt x="424273" y="0"/>
                </a:lnTo>
                <a:lnTo>
                  <a:pt x="424273" y="451355"/>
                </a:lnTo>
                <a:lnTo>
                  <a:pt x="0" y="451355"/>
                </a:lnTo>
                <a:lnTo>
                  <a:pt x="0" y="0"/>
                </a:lnTo>
                <a:close/>
              </a:path>
            </a:pathLst>
          </a:custGeom>
          <a:blipFill>
            <a:blip r:embed="rId6"/>
            <a:stretch>
              <a:fillRect/>
            </a:stretch>
          </a:blipFill>
        </p:spPr>
      </p:sp>
      <p:sp>
        <p:nvSpPr>
          <p:cNvPr id="32" name="TextBox 32"/>
          <p:cNvSpPr txBox="1"/>
          <p:nvPr/>
        </p:nvSpPr>
        <p:spPr>
          <a:xfrm>
            <a:off x="8612924" y="2964446"/>
            <a:ext cx="7586822" cy="6221972"/>
          </a:xfrm>
          <a:prstGeom prst="rect">
            <a:avLst/>
          </a:prstGeom>
        </p:spPr>
        <p:txBody>
          <a:bodyPr lIns="0" tIns="0" rIns="0" bIns="0" rtlCol="0" anchor="t">
            <a:spAutoFit/>
          </a:bodyPr>
          <a:lstStyle/>
          <a:p>
            <a:pPr algn="l">
              <a:lnSpc>
                <a:spcPts val="6167"/>
              </a:lnSpc>
            </a:pPr>
            <a:r>
              <a:rPr lang="en-US" sz="4405" b="1">
                <a:solidFill>
                  <a:srgbClr val="242325"/>
                </a:solidFill>
                <a:latin typeface=" Avenir Next Arabic Bold"/>
                <a:ea typeface=" Avenir Next Arabic Bold"/>
                <a:cs typeface=" Avenir Next Arabic Bold"/>
                <a:sym typeface=" Avenir Next Arabic Bold"/>
              </a:rPr>
              <a:t>Which of these things contributes to water’s carbon footprint?  </a:t>
            </a:r>
          </a:p>
          <a:p>
            <a:pPr marL="951054" lvl="1" indent="-475527" algn="l">
              <a:lnSpc>
                <a:spcPts val="6167"/>
              </a:lnSpc>
              <a:buFont typeface="Arial"/>
              <a:buChar char="•"/>
            </a:pPr>
            <a:r>
              <a:rPr lang="en-US" sz="4405" b="1">
                <a:solidFill>
                  <a:srgbClr val="242325"/>
                </a:solidFill>
                <a:latin typeface=" Avenir Next Arabic Bold"/>
                <a:ea typeface=" Avenir Next Arabic Bold"/>
                <a:cs typeface=" Avenir Next Arabic Bold"/>
                <a:sym typeface=" Avenir Next Arabic Bold"/>
              </a:rPr>
              <a:t>Transporting water  </a:t>
            </a:r>
          </a:p>
          <a:p>
            <a:pPr marL="951054" lvl="1" indent="-475527" algn="l">
              <a:lnSpc>
                <a:spcPts val="6167"/>
              </a:lnSpc>
              <a:buFont typeface="Arial"/>
              <a:buChar char="•"/>
            </a:pPr>
            <a:r>
              <a:rPr lang="en-US" sz="4405" b="1">
                <a:solidFill>
                  <a:srgbClr val="242325"/>
                </a:solidFill>
                <a:latin typeface=" Avenir Next Arabic Bold"/>
                <a:ea typeface=" Avenir Next Arabic Bold"/>
                <a:cs typeface=" Avenir Next Arabic Bold"/>
                <a:sym typeface=" Avenir Next Arabic Bold"/>
              </a:rPr>
              <a:t>Cleaning water  </a:t>
            </a:r>
          </a:p>
          <a:p>
            <a:pPr marL="951054" lvl="1" indent="-475527" algn="l">
              <a:lnSpc>
                <a:spcPts val="6167"/>
              </a:lnSpc>
              <a:buFont typeface="Arial"/>
              <a:buChar char="•"/>
            </a:pPr>
            <a:r>
              <a:rPr lang="en-US" sz="4405" b="1">
                <a:solidFill>
                  <a:srgbClr val="242325"/>
                </a:solidFill>
                <a:latin typeface=" Avenir Next Arabic Bold"/>
                <a:ea typeface=" Avenir Next Arabic Bold"/>
                <a:cs typeface=" Avenir Next Arabic Bold"/>
                <a:sym typeface=" Avenir Next Arabic Bold"/>
              </a:rPr>
              <a:t>Heating water  </a:t>
            </a:r>
          </a:p>
          <a:p>
            <a:pPr marL="951054" lvl="1" indent="-475527" algn="l">
              <a:lnSpc>
                <a:spcPts val="6167"/>
              </a:lnSpc>
              <a:buFont typeface="Arial"/>
              <a:buChar char="•"/>
            </a:pPr>
            <a:r>
              <a:rPr lang="en-US" sz="4405" b="1">
                <a:solidFill>
                  <a:srgbClr val="242325"/>
                </a:solidFill>
                <a:latin typeface=" Avenir Next Arabic Bold"/>
                <a:ea typeface=" Avenir Next Arabic Bold"/>
                <a:cs typeface=" Avenir Next Arabic Bold"/>
                <a:sym typeface=" Avenir Next Arabic Bold"/>
              </a:rPr>
              <a:t>All of the above  </a:t>
            </a:r>
          </a:p>
          <a:p>
            <a:pPr algn="l">
              <a:lnSpc>
                <a:spcPts val="6167"/>
              </a:lnSpc>
            </a:pPr>
            <a:endParaRPr lang="en-US" sz="4405" b="1">
              <a:solidFill>
                <a:srgbClr val="242325"/>
              </a:solidFill>
              <a:latin typeface=" Avenir Next Arabic Bold"/>
              <a:ea typeface=" Avenir Next Arabic Bold"/>
              <a:cs typeface=" Avenir Next Arabic Bold"/>
              <a:sym typeface=" Avenir Next Arabic Bold"/>
            </a:endParaRPr>
          </a:p>
        </p:txBody>
      </p:sp>
      <p:sp>
        <p:nvSpPr>
          <p:cNvPr id="33" name="Freeform 33"/>
          <p:cNvSpPr/>
          <p:nvPr/>
        </p:nvSpPr>
        <p:spPr>
          <a:xfrm rot="512400">
            <a:off x="8626683" y="1666034"/>
            <a:ext cx="1072734" cy="1090613"/>
          </a:xfrm>
          <a:custGeom>
            <a:avLst/>
            <a:gdLst/>
            <a:ahLst/>
            <a:cxnLst/>
            <a:rect l="l" t="t" r="r" b="b"/>
            <a:pathLst>
              <a:path w="1072734" h="1090613">
                <a:moveTo>
                  <a:pt x="0" y="0"/>
                </a:moveTo>
                <a:lnTo>
                  <a:pt x="1072734" y="0"/>
                </a:lnTo>
                <a:lnTo>
                  <a:pt x="1072734" y="1090613"/>
                </a:lnTo>
                <a:lnTo>
                  <a:pt x="0" y="1090613"/>
                </a:lnTo>
                <a:lnTo>
                  <a:pt x="0" y="0"/>
                </a:lnTo>
                <a:close/>
              </a:path>
            </a:pathLst>
          </a:custGeom>
          <a:blipFill>
            <a:blip r:embed="rId13"/>
            <a:stretch>
              <a:fillRect/>
            </a:stretch>
          </a:blip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6F4E5"/>
        </a:solidFill>
        <a:effectLst/>
      </p:bgPr>
    </p:bg>
    <p:spTree>
      <p:nvGrpSpPr>
        <p:cNvPr id="1" name=""/>
        <p:cNvGrpSpPr/>
        <p:nvPr/>
      </p:nvGrpSpPr>
      <p:grpSpPr>
        <a:xfrm>
          <a:off x="0" y="0"/>
          <a:ext cx="0" cy="0"/>
          <a:chOff x="0" y="0"/>
          <a:chExt cx="0" cy="0"/>
        </a:xfrm>
      </p:grpSpPr>
      <p:sp>
        <p:nvSpPr>
          <p:cNvPr id="2" name="Freeform 2"/>
          <p:cNvSpPr/>
          <p:nvPr/>
        </p:nvSpPr>
        <p:spPr>
          <a:xfrm rot="-255000">
            <a:off x="2749705" y="2448277"/>
            <a:ext cx="5191692" cy="5191692"/>
          </a:xfrm>
          <a:custGeom>
            <a:avLst/>
            <a:gdLst/>
            <a:ahLst/>
            <a:cxnLst/>
            <a:rect l="l" t="t" r="r" b="b"/>
            <a:pathLst>
              <a:path w="5191692" h="5191692">
                <a:moveTo>
                  <a:pt x="0" y="0"/>
                </a:moveTo>
                <a:lnTo>
                  <a:pt x="5191691" y="0"/>
                </a:lnTo>
                <a:lnTo>
                  <a:pt x="5191691" y="5191691"/>
                </a:lnTo>
                <a:lnTo>
                  <a:pt x="0" y="5191691"/>
                </a:lnTo>
                <a:lnTo>
                  <a:pt x="0" y="0"/>
                </a:lnTo>
                <a:close/>
              </a:path>
            </a:pathLst>
          </a:custGeom>
          <a:blipFill>
            <a:blip r:embed="rId2"/>
            <a:stretch>
              <a:fillRect/>
            </a:stretch>
          </a:blipFill>
        </p:spPr>
      </p:sp>
      <p:grpSp>
        <p:nvGrpSpPr>
          <p:cNvPr id="3" name="Group 3"/>
          <p:cNvGrpSpPr/>
          <p:nvPr/>
        </p:nvGrpSpPr>
        <p:grpSpPr>
          <a:xfrm>
            <a:off x="698810" y="735101"/>
            <a:ext cx="962025" cy="962025"/>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01</a:t>
              </a:r>
            </a:p>
          </p:txBody>
        </p:sp>
      </p:grpSp>
      <p:grpSp>
        <p:nvGrpSpPr>
          <p:cNvPr id="6" name="Group 6"/>
          <p:cNvGrpSpPr/>
          <p:nvPr/>
        </p:nvGrpSpPr>
        <p:grpSpPr>
          <a:xfrm>
            <a:off x="698810" y="2303373"/>
            <a:ext cx="962025" cy="962025"/>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02</a:t>
              </a:r>
            </a:p>
          </p:txBody>
        </p:sp>
      </p:grpSp>
      <p:grpSp>
        <p:nvGrpSpPr>
          <p:cNvPr id="9" name="Group 9"/>
          <p:cNvGrpSpPr/>
          <p:nvPr/>
        </p:nvGrpSpPr>
        <p:grpSpPr>
          <a:xfrm>
            <a:off x="698810" y="3874998"/>
            <a:ext cx="962025" cy="962025"/>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03</a:t>
              </a:r>
            </a:p>
          </p:txBody>
        </p:sp>
      </p:grpSp>
      <p:grpSp>
        <p:nvGrpSpPr>
          <p:cNvPr id="12" name="Group 12"/>
          <p:cNvGrpSpPr/>
          <p:nvPr/>
        </p:nvGrpSpPr>
        <p:grpSpPr>
          <a:xfrm>
            <a:off x="698810" y="5446623"/>
            <a:ext cx="962025" cy="962025"/>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04</a:t>
              </a:r>
            </a:p>
          </p:txBody>
        </p:sp>
      </p:grpSp>
      <p:grpSp>
        <p:nvGrpSpPr>
          <p:cNvPr id="15" name="Group 15"/>
          <p:cNvGrpSpPr/>
          <p:nvPr/>
        </p:nvGrpSpPr>
        <p:grpSpPr>
          <a:xfrm>
            <a:off x="698810" y="7018248"/>
            <a:ext cx="962025" cy="962025"/>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solidFill>
          </p:spPr>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solidFill>
                  <a:latin typeface=" Avenir Next Arabic Bold"/>
                  <a:ea typeface=" Avenir Next Arabic Bold"/>
                  <a:cs typeface=" Avenir Next Arabic Bold"/>
                  <a:sym typeface=" Avenir Next Arabic Bold"/>
                </a:rPr>
                <a:t>05</a:t>
              </a:r>
            </a:p>
          </p:txBody>
        </p:sp>
      </p:grpSp>
      <p:grpSp>
        <p:nvGrpSpPr>
          <p:cNvPr id="18" name="Group 18"/>
          <p:cNvGrpSpPr/>
          <p:nvPr/>
        </p:nvGrpSpPr>
        <p:grpSpPr>
          <a:xfrm>
            <a:off x="698810" y="8589874"/>
            <a:ext cx="962025" cy="962025"/>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20" name="TextBox 20"/>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06</a:t>
              </a:r>
            </a:p>
          </p:txBody>
        </p:sp>
      </p:grpSp>
      <p:sp>
        <p:nvSpPr>
          <p:cNvPr id="21" name="Freeform 21"/>
          <p:cNvSpPr/>
          <p:nvPr/>
        </p:nvSpPr>
        <p:spPr>
          <a:xfrm rot="707698">
            <a:off x="16084811" y="-393841"/>
            <a:ext cx="1335991" cy="1846265"/>
          </a:xfrm>
          <a:custGeom>
            <a:avLst/>
            <a:gdLst/>
            <a:ahLst/>
            <a:cxnLst/>
            <a:rect l="l" t="t" r="r" b="b"/>
            <a:pathLst>
              <a:path w="1335991" h="1846265">
                <a:moveTo>
                  <a:pt x="0" y="0"/>
                </a:moveTo>
                <a:lnTo>
                  <a:pt x="1335991" y="0"/>
                </a:lnTo>
                <a:lnTo>
                  <a:pt x="1335991" y="1846266"/>
                </a:lnTo>
                <a:lnTo>
                  <a:pt x="0" y="1846266"/>
                </a:lnTo>
                <a:lnTo>
                  <a:pt x="0" y="0"/>
                </a:lnTo>
                <a:close/>
              </a:path>
            </a:pathLst>
          </a:custGeom>
          <a:blipFill>
            <a:blip r:embed="rId3"/>
            <a:stretch>
              <a:fillRect/>
            </a:stretch>
          </a:blipFill>
        </p:spPr>
      </p:sp>
      <p:sp>
        <p:nvSpPr>
          <p:cNvPr id="22" name="Freeform 22"/>
          <p:cNvSpPr/>
          <p:nvPr/>
        </p:nvSpPr>
        <p:spPr>
          <a:xfrm rot="1746722">
            <a:off x="17530049" y="3952545"/>
            <a:ext cx="1401516" cy="1230896"/>
          </a:xfrm>
          <a:custGeom>
            <a:avLst/>
            <a:gdLst/>
            <a:ahLst/>
            <a:cxnLst/>
            <a:rect l="l" t="t" r="r" b="b"/>
            <a:pathLst>
              <a:path w="1401516" h="1230896">
                <a:moveTo>
                  <a:pt x="0" y="0"/>
                </a:moveTo>
                <a:lnTo>
                  <a:pt x="1401516" y="0"/>
                </a:lnTo>
                <a:lnTo>
                  <a:pt x="1401516" y="1230896"/>
                </a:lnTo>
                <a:lnTo>
                  <a:pt x="0" y="1230896"/>
                </a:lnTo>
                <a:lnTo>
                  <a:pt x="0" y="0"/>
                </a:lnTo>
                <a:close/>
              </a:path>
            </a:pathLst>
          </a:custGeom>
          <a:blipFill>
            <a:blip r:embed="rId4"/>
            <a:stretch>
              <a:fillRect/>
            </a:stretch>
          </a:blipFill>
        </p:spPr>
      </p:sp>
      <p:sp>
        <p:nvSpPr>
          <p:cNvPr id="23" name="Freeform 23"/>
          <p:cNvSpPr/>
          <p:nvPr/>
        </p:nvSpPr>
        <p:spPr>
          <a:xfrm rot="532789">
            <a:off x="17074286" y="1711255"/>
            <a:ext cx="1303210" cy="1073232"/>
          </a:xfrm>
          <a:custGeom>
            <a:avLst/>
            <a:gdLst/>
            <a:ahLst/>
            <a:cxnLst/>
            <a:rect l="l" t="t" r="r" b="b"/>
            <a:pathLst>
              <a:path w="1303210" h="1073232">
                <a:moveTo>
                  <a:pt x="0" y="0"/>
                </a:moveTo>
                <a:lnTo>
                  <a:pt x="1303210" y="0"/>
                </a:lnTo>
                <a:lnTo>
                  <a:pt x="1303210" y="1073232"/>
                </a:lnTo>
                <a:lnTo>
                  <a:pt x="0" y="1073232"/>
                </a:lnTo>
                <a:lnTo>
                  <a:pt x="0" y="0"/>
                </a:lnTo>
                <a:close/>
              </a:path>
            </a:pathLst>
          </a:custGeom>
          <a:blipFill>
            <a:blip r:embed="rId5"/>
            <a:stretch>
              <a:fillRect/>
            </a:stretch>
          </a:blipFill>
        </p:spPr>
      </p:sp>
      <p:sp>
        <p:nvSpPr>
          <p:cNvPr id="24" name="Freeform 24"/>
          <p:cNvSpPr/>
          <p:nvPr/>
        </p:nvSpPr>
        <p:spPr>
          <a:xfrm>
            <a:off x="17487345" y="495603"/>
            <a:ext cx="574216" cy="610868"/>
          </a:xfrm>
          <a:custGeom>
            <a:avLst/>
            <a:gdLst/>
            <a:ahLst/>
            <a:cxnLst/>
            <a:rect l="l" t="t" r="r" b="b"/>
            <a:pathLst>
              <a:path w="574216" h="610868">
                <a:moveTo>
                  <a:pt x="0" y="0"/>
                </a:moveTo>
                <a:lnTo>
                  <a:pt x="574216" y="0"/>
                </a:lnTo>
                <a:lnTo>
                  <a:pt x="574216" y="610868"/>
                </a:lnTo>
                <a:lnTo>
                  <a:pt x="0" y="610868"/>
                </a:lnTo>
                <a:lnTo>
                  <a:pt x="0" y="0"/>
                </a:lnTo>
                <a:close/>
              </a:path>
            </a:pathLst>
          </a:custGeom>
          <a:blipFill>
            <a:blip r:embed="rId6"/>
            <a:stretch>
              <a:fillRect/>
            </a:stretch>
          </a:blipFill>
        </p:spPr>
      </p:sp>
      <p:sp>
        <p:nvSpPr>
          <p:cNvPr id="25" name="Freeform 25"/>
          <p:cNvSpPr/>
          <p:nvPr/>
        </p:nvSpPr>
        <p:spPr>
          <a:xfrm>
            <a:off x="17703049" y="1391579"/>
            <a:ext cx="554651" cy="564555"/>
          </a:xfrm>
          <a:custGeom>
            <a:avLst/>
            <a:gdLst/>
            <a:ahLst/>
            <a:cxnLst/>
            <a:rect l="l" t="t" r="r" b="b"/>
            <a:pathLst>
              <a:path w="554651" h="564555">
                <a:moveTo>
                  <a:pt x="0" y="0"/>
                </a:moveTo>
                <a:lnTo>
                  <a:pt x="554650" y="0"/>
                </a:lnTo>
                <a:lnTo>
                  <a:pt x="554650" y="564555"/>
                </a:lnTo>
                <a:lnTo>
                  <a:pt x="0" y="564555"/>
                </a:lnTo>
                <a:lnTo>
                  <a:pt x="0" y="0"/>
                </a:lnTo>
                <a:close/>
              </a:path>
            </a:pathLst>
          </a:custGeom>
          <a:blipFill>
            <a:blip r:embed="rId7"/>
            <a:stretch>
              <a:fillRect/>
            </a:stretch>
          </a:blipFill>
        </p:spPr>
      </p:sp>
      <p:sp>
        <p:nvSpPr>
          <p:cNvPr id="26" name="Freeform 26"/>
          <p:cNvSpPr/>
          <p:nvPr/>
        </p:nvSpPr>
        <p:spPr>
          <a:xfrm rot="8100000">
            <a:off x="17656613" y="3069623"/>
            <a:ext cx="498907" cy="520137"/>
          </a:xfrm>
          <a:custGeom>
            <a:avLst/>
            <a:gdLst/>
            <a:ahLst/>
            <a:cxnLst/>
            <a:rect l="l" t="t" r="r" b="b"/>
            <a:pathLst>
              <a:path w="498907" h="520137">
                <a:moveTo>
                  <a:pt x="0" y="0"/>
                </a:moveTo>
                <a:lnTo>
                  <a:pt x="498907" y="0"/>
                </a:lnTo>
                <a:lnTo>
                  <a:pt x="498907" y="520137"/>
                </a:lnTo>
                <a:lnTo>
                  <a:pt x="0" y="520137"/>
                </a:lnTo>
                <a:lnTo>
                  <a:pt x="0" y="0"/>
                </a:lnTo>
                <a:close/>
              </a:path>
            </a:pathLst>
          </a:custGeom>
          <a:blipFill>
            <a:blip r:embed="rId8"/>
            <a:stretch>
              <a:fillRect/>
            </a:stretch>
          </a:blipFill>
        </p:spPr>
      </p:sp>
      <p:sp>
        <p:nvSpPr>
          <p:cNvPr id="27" name="Freeform 27"/>
          <p:cNvSpPr/>
          <p:nvPr/>
        </p:nvSpPr>
        <p:spPr>
          <a:xfrm rot="330771">
            <a:off x="17432750" y="8052663"/>
            <a:ext cx="946633" cy="1568160"/>
          </a:xfrm>
          <a:custGeom>
            <a:avLst/>
            <a:gdLst/>
            <a:ahLst/>
            <a:cxnLst/>
            <a:rect l="l" t="t" r="r" b="b"/>
            <a:pathLst>
              <a:path w="946633" h="1568160">
                <a:moveTo>
                  <a:pt x="0" y="0"/>
                </a:moveTo>
                <a:lnTo>
                  <a:pt x="946633" y="0"/>
                </a:lnTo>
                <a:lnTo>
                  <a:pt x="946633" y="1568160"/>
                </a:lnTo>
                <a:lnTo>
                  <a:pt x="0" y="1568160"/>
                </a:lnTo>
                <a:lnTo>
                  <a:pt x="0" y="0"/>
                </a:lnTo>
                <a:close/>
              </a:path>
            </a:pathLst>
          </a:custGeom>
          <a:blipFill>
            <a:blip r:embed="rId9"/>
            <a:stretch>
              <a:fillRect/>
            </a:stretch>
          </a:blipFill>
        </p:spPr>
      </p:sp>
      <p:sp>
        <p:nvSpPr>
          <p:cNvPr id="28" name="Freeform 28"/>
          <p:cNvSpPr/>
          <p:nvPr/>
        </p:nvSpPr>
        <p:spPr>
          <a:xfrm rot="-5400000">
            <a:off x="16975356" y="9647295"/>
            <a:ext cx="1240079" cy="1270824"/>
          </a:xfrm>
          <a:custGeom>
            <a:avLst/>
            <a:gdLst/>
            <a:ahLst/>
            <a:cxnLst/>
            <a:rect l="l" t="t" r="r" b="b"/>
            <a:pathLst>
              <a:path w="1240079" h="1270824">
                <a:moveTo>
                  <a:pt x="0" y="0"/>
                </a:moveTo>
                <a:lnTo>
                  <a:pt x="1240078" y="0"/>
                </a:lnTo>
                <a:lnTo>
                  <a:pt x="1240078" y="1270824"/>
                </a:lnTo>
                <a:lnTo>
                  <a:pt x="0" y="1270824"/>
                </a:lnTo>
                <a:lnTo>
                  <a:pt x="0" y="0"/>
                </a:lnTo>
                <a:close/>
              </a:path>
            </a:pathLst>
          </a:custGeom>
          <a:blipFill>
            <a:blip r:embed="rId10"/>
            <a:stretch>
              <a:fillRect/>
            </a:stretch>
          </a:blipFill>
        </p:spPr>
      </p:sp>
      <p:sp>
        <p:nvSpPr>
          <p:cNvPr id="29" name="Freeform 29"/>
          <p:cNvSpPr/>
          <p:nvPr/>
        </p:nvSpPr>
        <p:spPr>
          <a:xfrm>
            <a:off x="16199746" y="8872062"/>
            <a:ext cx="889156" cy="898138"/>
          </a:xfrm>
          <a:custGeom>
            <a:avLst/>
            <a:gdLst/>
            <a:ahLst/>
            <a:cxnLst/>
            <a:rect l="l" t="t" r="r" b="b"/>
            <a:pathLst>
              <a:path w="889156" h="898138">
                <a:moveTo>
                  <a:pt x="0" y="0"/>
                </a:moveTo>
                <a:lnTo>
                  <a:pt x="889156" y="0"/>
                </a:lnTo>
                <a:lnTo>
                  <a:pt x="889156" y="898137"/>
                </a:lnTo>
                <a:lnTo>
                  <a:pt x="0" y="898137"/>
                </a:lnTo>
                <a:lnTo>
                  <a:pt x="0" y="0"/>
                </a:lnTo>
                <a:close/>
              </a:path>
            </a:pathLst>
          </a:custGeom>
          <a:blipFill>
            <a:blip r:embed="rId11"/>
            <a:stretch>
              <a:fillRect/>
            </a:stretch>
          </a:blipFill>
        </p:spPr>
      </p:sp>
      <p:sp>
        <p:nvSpPr>
          <p:cNvPr id="30" name="Freeform 30"/>
          <p:cNvSpPr/>
          <p:nvPr/>
        </p:nvSpPr>
        <p:spPr>
          <a:xfrm rot="3127714">
            <a:off x="16772767" y="6083152"/>
            <a:ext cx="2049945" cy="1158664"/>
          </a:xfrm>
          <a:custGeom>
            <a:avLst/>
            <a:gdLst/>
            <a:ahLst/>
            <a:cxnLst/>
            <a:rect l="l" t="t" r="r" b="b"/>
            <a:pathLst>
              <a:path w="2049945" h="1158664">
                <a:moveTo>
                  <a:pt x="0" y="0"/>
                </a:moveTo>
                <a:lnTo>
                  <a:pt x="2049944" y="0"/>
                </a:lnTo>
                <a:lnTo>
                  <a:pt x="2049944" y="1158664"/>
                </a:lnTo>
                <a:lnTo>
                  <a:pt x="0" y="1158664"/>
                </a:lnTo>
                <a:lnTo>
                  <a:pt x="0" y="0"/>
                </a:lnTo>
                <a:close/>
              </a:path>
            </a:pathLst>
          </a:custGeom>
          <a:blipFill>
            <a:blip r:embed="rId12"/>
            <a:stretch>
              <a:fillRect/>
            </a:stretch>
          </a:blipFill>
        </p:spPr>
      </p:sp>
      <p:sp>
        <p:nvSpPr>
          <p:cNvPr id="31" name="Freeform 31"/>
          <p:cNvSpPr/>
          <p:nvPr/>
        </p:nvSpPr>
        <p:spPr>
          <a:xfrm>
            <a:off x="17259300" y="7827234"/>
            <a:ext cx="424273" cy="451355"/>
          </a:xfrm>
          <a:custGeom>
            <a:avLst/>
            <a:gdLst/>
            <a:ahLst/>
            <a:cxnLst/>
            <a:rect l="l" t="t" r="r" b="b"/>
            <a:pathLst>
              <a:path w="424273" h="451355">
                <a:moveTo>
                  <a:pt x="0" y="0"/>
                </a:moveTo>
                <a:lnTo>
                  <a:pt x="424273" y="0"/>
                </a:lnTo>
                <a:lnTo>
                  <a:pt x="424273" y="451355"/>
                </a:lnTo>
                <a:lnTo>
                  <a:pt x="0" y="451355"/>
                </a:lnTo>
                <a:lnTo>
                  <a:pt x="0" y="0"/>
                </a:lnTo>
                <a:close/>
              </a:path>
            </a:pathLst>
          </a:custGeom>
          <a:blipFill>
            <a:blip r:embed="rId6"/>
            <a:stretch>
              <a:fillRect/>
            </a:stretch>
          </a:blipFill>
        </p:spPr>
      </p:sp>
      <p:sp>
        <p:nvSpPr>
          <p:cNvPr id="32" name="TextBox 32"/>
          <p:cNvSpPr txBox="1"/>
          <p:nvPr/>
        </p:nvSpPr>
        <p:spPr>
          <a:xfrm>
            <a:off x="8612924" y="4875440"/>
            <a:ext cx="8031400" cy="1052196"/>
          </a:xfrm>
          <a:prstGeom prst="rect">
            <a:avLst/>
          </a:prstGeom>
        </p:spPr>
        <p:txBody>
          <a:bodyPr lIns="0" tIns="0" rIns="0" bIns="0" rtlCol="0" anchor="t">
            <a:spAutoFit/>
          </a:bodyPr>
          <a:lstStyle/>
          <a:p>
            <a:pPr algn="l">
              <a:lnSpc>
                <a:spcPts val="8679"/>
              </a:lnSpc>
            </a:pPr>
            <a:r>
              <a:rPr lang="en-US" sz="6199" b="1">
                <a:solidFill>
                  <a:srgbClr val="2FBC72"/>
                </a:solidFill>
                <a:latin typeface=" Avenir Next Arabic Bold"/>
                <a:ea typeface=" Avenir Next Arabic Bold"/>
                <a:cs typeface=" Avenir Next Arabic Bold"/>
                <a:sym typeface=" Avenir Next Arabic Bold"/>
              </a:rPr>
              <a:t>All of them!</a:t>
            </a:r>
          </a:p>
        </p:txBody>
      </p:sp>
      <p:grpSp>
        <p:nvGrpSpPr>
          <p:cNvPr id="33" name="Group 33"/>
          <p:cNvGrpSpPr/>
          <p:nvPr/>
        </p:nvGrpSpPr>
        <p:grpSpPr>
          <a:xfrm>
            <a:off x="8626683" y="3605603"/>
            <a:ext cx="1072734" cy="1090613"/>
            <a:chOff x="0" y="0"/>
            <a:chExt cx="1430312" cy="1454150"/>
          </a:xfrm>
        </p:grpSpPr>
        <p:sp>
          <p:nvSpPr>
            <p:cNvPr id="34" name="Freeform 34"/>
            <p:cNvSpPr/>
            <p:nvPr/>
          </p:nvSpPr>
          <p:spPr>
            <a:xfrm>
              <a:off x="0" y="0"/>
              <a:ext cx="1430312" cy="1454150"/>
            </a:xfrm>
            <a:custGeom>
              <a:avLst/>
              <a:gdLst/>
              <a:ahLst/>
              <a:cxnLst/>
              <a:rect l="l" t="t" r="r" b="b"/>
              <a:pathLst>
                <a:path w="1430312" h="1454150">
                  <a:moveTo>
                    <a:pt x="0" y="0"/>
                  </a:moveTo>
                  <a:lnTo>
                    <a:pt x="1430312" y="0"/>
                  </a:lnTo>
                  <a:lnTo>
                    <a:pt x="1430312" y="1454150"/>
                  </a:lnTo>
                  <a:lnTo>
                    <a:pt x="0" y="1454150"/>
                  </a:lnTo>
                  <a:lnTo>
                    <a:pt x="0" y="0"/>
                  </a:lnTo>
                  <a:close/>
                </a:path>
              </a:pathLst>
            </a:custGeom>
            <a:blipFill>
              <a:blip r:embed="rId13"/>
              <a:stretch>
                <a:fillRect/>
              </a:stretch>
            </a:blipFill>
          </p:spPr>
        </p:sp>
        <p:grpSp>
          <p:nvGrpSpPr>
            <p:cNvPr id="35" name="Group 35"/>
            <p:cNvGrpSpPr/>
            <p:nvPr/>
          </p:nvGrpSpPr>
          <p:grpSpPr>
            <a:xfrm>
              <a:off x="274582" y="286501"/>
              <a:ext cx="881148" cy="881148"/>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F4E5"/>
              </a:solidFill>
            </p:spPr>
          </p:sp>
          <p:sp>
            <p:nvSpPr>
              <p:cNvPr id="37" name="TextBox 37"/>
              <p:cNvSpPr txBox="1"/>
              <p:nvPr/>
            </p:nvSpPr>
            <p:spPr>
              <a:xfrm>
                <a:off x="76200" y="38100"/>
                <a:ext cx="660400" cy="698500"/>
              </a:xfrm>
              <a:prstGeom prst="rect">
                <a:avLst/>
              </a:prstGeom>
            </p:spPr>
            <p:txBody>
              <a:bodyPr lIns="50800" tIns="50800" rIns="50800" bIns="50800" rtlCol="0" anchor="ctr"/>
              <a:lstStyle/>
              <a:p>
                <a:pPr algn="ctr">
                  <a:lnSpc>
                    <a:spcPts val="3079"/>
                  </a:lnSpc>
                </a:pPr>
                <a:endParaRPr/>
              </a:p>
            </p:txBody>
          </p:sp>
        </p:grpSp>
        <p:sp>
          <p:nvSpPr>
            <p:cNvPr id="38" name="Freeform 38"/>
            <p:cNvSpPr/>
            <p:nvPr/>
          </p:nvSpPr>
          <p:spPr>
            <a:xfrm rot="-510521">
              <a:off x="364556" y="422473"/>
              <a:ext cx="791174" cy="609204"/>
            </a:xfrm>
            <a:custGeom>
              <a:avLst/>
              <a:gdLst/>
              <a:ahLst/>
              <a:cxnLst/>
              <a:rect l="l" t="t" r="r" b="b"/>
              <a:pathLst>
                <a:path w="791174" h="609204">
                  <a:moveTo>
                    <a:pt x="0" y="0"/>
                  </a:moveTo>
                  <a:lnTo>
                    <a:pt x="791174" y="0"/>
                  </a:lnTo>
                  <a:lnTo>
                    <a:pt x="791174" y="609204"/>
                  </a:lnTo>
                  <a:lnTo>
                    <a:pt x="0" y="60920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6F4E5"/>
        </a:solidFill>
        <a:effectLst/>
      </p:bgPr>
    </p:bg>
    <p:spTree>
      <p:nvGrpSpPr>
        <p:cNvPr id="1" name=""/>
        <p:cNvGrpSpPr/>
        <p:nvPr/>
      </p:nvGrpSpPr>
      <p:grpSpPr>
        <a:xfrm>
          <a:off x="0" y="0"/>
          <a:ext cx="0" cy="0"/>
          <a:chOff x="0" y="0"/>
          <a:chExt cx="0" cy="0"/>
        </a:xfrm>
      </p:grpSpPr>
      <p:sp>
        <p:nvSpPr>
          <p:cNvPr id="2" name="Freeform 2"/>
          <p:cNvSpPr/>
          <p:nvPr/>
        </p:nvSpPr>
        <p:spPr>
          <a:xfrm rot="-255000">
            <a:off x="2749705" y="2448277"/>
            <a:ext cx="5191692" cy="5191692"/>
          </a:xfrm>
          <a:custGeom>
            <a:avLst/>
            <a:gdLst/>
            <a:ahLst/>
            <a:cxnLst/>
            <a:rect l="l" t="t" r="r" b="b"/>
            <a:pathLst>
              <a:path w="5191692" h="5191692">
                <a:moveTo>
                  <a:pt x="0" y="0"/>
                </a:moveTo>
                <a:lnTo>
                  <a:pt x="5191691" y="0"/>
                </a:lnTo>
                <a:lnTo>
                  <a:pt x="5191691" y="5191691"/>
                </a:lnTo>
                <a:lnTo>
                  <a:pt x="0" y="5191691"/>
                </a:lnTo>
                <a:lnTo>
                  <a:pt x="0" y="0"/>
                </a:lnTo>
                <a:close/>
              </a:path>
            </a:pathLst>
          </a:custGeom>
          <a:blipFill>
            <a:blip r:embed="rId2"/>
            <a:stretch>
              <a:fillRect/>
            </a:stretch>
          </a:blipFill>
        </p:spPr>
      </p:sp>
      <p:grpSp>
        <p:nvGrpSpPr>
          <p:cNvPr id="3" name="Group 3"/>
          <p:cNvGrpSpPr/>
          <p:nvPr/>
        </p:nvGrpSpPr>
        <p:grpSpPr>
          <a:xfrm>
            <a:off x="698810" y="735101"/>
            <a:ext cx="962025" cy="962025"/>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01</a:t>
              </a:r>
            </a:p>
          </p:txBody>
        </p:sp>
      </p:grpSp>
      <p:grpSp>
        <p:nvGrpSpPr>
          <p:cNvPr id="6" name="Group 6"/>
          <p:cNvGrpSpPr/>
          <p:nvPr/>
        </p:nvGrpSpPr>
        <p:grpSpPr>
          <a:xfrm>
            <a:off x="698810" y="2303373"/>
            <a:ext cx="962025" cy="962025"/>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02</a:t>
              </a:r>
            </a:p>
          </p:txBody>
        </p:sp>
      </p:grpSp>
      <p:grpSp>
        <p:nvGrpSpPr>
          <p:cNvPr id="9" name="Group 9"/>
          <p:cNvGrpSpPr/>
          <p:nvPr/>
        </p:nvGrpSpPr>
        <p:grpSpPr>
          <a:xfrm>
            <a:off x="698810" y="3874998"/>
            <a:ext cx="962025" cy="962025"/>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03</a:t>
              </a:r>
            </a:p>
          </p:txBody>
        </p:sp>
      </p:grpSp>
      <p:grpSp>
        <p:nvGrpSpPr>
          <p:cNvPr id="12" name="Group 12"/>
          <p:cNvGrpSpPr/>
          <p:nvPr/>
        </p:nvGrpSpPr>
        <p:grpSpPr>
          <a:xfrm>
            <a:off x="698810" y="5446623"/>
            <a:ext cx="962025" cy="962025"/>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04</a:t>
              </a:r>
            </a:p>
          </p:txBody>
        </p:sp>
      </p:grpSp>
      <p:grpSp>
        <p:nvGrpSpPr>
          <p:cNvPr id="15" name="Group 15"/>
          <p:cNvGrpSpPr/>
          <p:nvPr/>
        </p:nvGrpSpPr>
        <p:grpSpPr>
          <a:xfrm>
            <a:off x="698810" y="7018248"/>
            <a:ext cx="962025" cy="962025"/>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solidFill>
          </p:spPr>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solidFill>
                  <a:latin typeface=" Avenir Next Arabic Bold"/>
                  <a:ea typeface=" Avenir Next Arabic Bold"/>
                  <a:cs typeface=" Avenir Next Arabic Bold"/>
                  <a:sym typeface=" Avenir Next Arabic Bold"/>
                </a:rPr>
                <a:t>05</a:t>
              </a:r>
            </a:p>
          </p:txBody>
        </p:sp>
      </p:grpSp>
      <p:grpSp>
        <p:nvGrpSpPr>
          <p:cNvPr id="18" name="Group 18"/>
          <p:cNvGrpSpPr/>
          <p:nvPr/>
        </p:nvGrpSpPr>
        <p:grpSpPr>
          <a:xfrm>
            <a:off x="698810" y="8589874"/>
            <a:ext cx="962025" cy="962025"/>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20" name="TextBox 20"/>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06</a:t>
              </a:r>
            </a:p>
          </p:txBody>
        </p:sp>
      </p:grpSp>
      <p:sp>
        <p:nvSpPr>
          <p:cNvPr id="21" name="Freeform 21"/>
          <p:cNvSpPr/>
          <p:nvPr/>
        </p:nvSpPr>
        <p:spPr>
          <a:xfrm rot="707698">
            <a:off x="16084811" y="-393841"/>
            <a:ext cx="1335991" cy="1846265"/>
          </a:xfrm>
          <a:custGeom>
            <a:avLst/>
            <a:gdLst/>
            <a:ahLst/>
            <a:cxnLst/>
            <a:rect l="l" t="t" r="r" b="b"/>
            <a:pathLst>
              <a:path w="1335991" h="1846265">
                <a:moveTo>
                  <a:pt x="0" y="0"/>
                </a:moveTo>
                <a:lnTo>
                  <a:pt x="1335991" y="0"/>
                </a:lnTo>
                <a:lnTo>
                  <a:pt x="1335991" y="1846266"/>
                </a:lnTo>
                <a:lnTo>
                  <a:pt x="0" y="1846266"/>
                </a:lnTo>
                <a:lnTo>
                  <a:pt x="0" y="0"/>
                </a:lnTo>
                <a:close/>
              </a:path>
            </a:pathLst>
          </a:custGeom>
          <a:blipFill>
            <a:blip r:embed="rId3"/>
            <a:stretch>
              <a:fillRect/>
            </a:stretch>
          </a:blipFill>
        </p:spPr>
      </p:sp>
      <p:sp>
        <p:nvSpPr>
          <p:cNvPr id="22" name="Freeform 22"/>
          <p:cNvSpPr/>
          <p:nvPr/>
        </p:nvSpPr>
        <p:spPr>
          <a:xfrm rot="1746722">
            <a:off x="17530049" y="3952545"/>
            <a:ext cx="1401516" cy="1230896"/>
          </a:xfrm>
          <a:custGeom>
            <a:avLst/>
            <a:gdLst/>
            <a:ahLst/>
            <a:cxnLst/>
            <a:rect l="l" t="t" r="r" b="b"/>
            <a:pathLst>
              <a:path w="1401516" h="1230896">
                <a:moveTo>
                  <a:pt x="0" y="0"/>
                </a:moveTo>
                <a:lnTo>
                  <a:pt x="1401516" y="0"/>
                </a:lnTo>
                <a:lnTo>
                  <a:pt x="1401516" y="1230896"/>
                </a:lnTo>
                <a:lnTo>
                  <a:pt x="0" y="1230896"/>
                </a:lnTo>
                <a:lnTo>
                  <a:pt x="0" y="0"/>
                </a:lnTo>
                <a:close/>
              </a:path>
            </a:pathLst>
          </a:custGeom>
          <a:blipFill>
            <a:blip r:embed="rId4"/>
            <a:stretch>
              <a:fillRect/>
            </a:stretch>
          </a:blipFill>
        </p:spPr>
      </p:sp>
      <p:sp>
        <p:nvSpPr>
          <p:cNvPr id="23" name="Freeform 23"/>
          <p:cNvSpPr/>
          <p:nvPr/>
        </p:nvSpPr>
        <p:spPr>
          <a:xfrm rot="532789">
            <a:off x="17074286" y="1711255"/>
            <a:ext cx="1303210" cy="1073232"/>
          </a:xfrm>
          <a:custGeom>
            <a:avLst/>
            <a:gdLst/>
            <a:ahLst/>
            <a:cxnLst/>
            <a:rect l="l" t="t" r="r" b="b"/>
            <a:pathLst>
              <a:path w="1303210" h="1073232">
                <a:moveTo>
                  <a:pt x="0" y="0"/>
                </a:moveTo>
                <a:lnTo>
                  <a:pt x="1303210" y="0"/>
                </a:lnTo>
                <a:lnTo>
                  <a:pt x="1303210" y="1073232"/>
                </a:lnTo>
                <a:lnTo>
                  <a:pt x="0" y="1073232"/>
                </a:lnTo>
                <a:lnTo>
                  <a:pt x="0" y="0"/>
                </a:lnTo>
                <a:close/>
              </a:path>
            </a:pathLst>
          </a:custGeom>
          <a:blipFill>
            <a:blip r:embed="rId5"/>
            <a:stretch>
              <a:fillRect/>
            </a:stretch>
          </a:blipFill>
        </p:spPr>
      </p:sp>
      <p:sp>
        <p:nvSpPr>
          <p:cNvPr id="24" name="Freeform 24"/>
          <p:cNvSpPr/>
          <p:nvPr/>
        </p:nvSpPr>
        <p:spPr>
          <a:xfrm>
            <a:off x="17487345" y="495603"/>
            <a:ext cx="574216" cy="610868"/>
          </a:xfrm>
          <a:custGeom>
            <a:avLst/>
            <a:gdLst/>
            <a:ahLst/>
            <a:cxnLst/>
            <a:rect l="l" t="t" r="r" b="b"/>
            <a:pathLst>
              <a:path w="574216" h="610868">
                <a:moveTo>
                  <a:pt x="0" y="0"/>
                </a:moveTo>
                <a:lnTo>
                  <a:pt x="574216" y="0"/>
                </a:lnTo>
                <a:lnTo>
                  <a:pt x="574216" y="610868"/>
                </a:lnTo>
                <a:lnTo>
                  <a:pt x="0" y="610868"/>
                </a:lnTo>
                <a:lnTo>
                  <a:pt x="0" y="0"/>
                </a:lnTo>
                <a:close/>
              </a:path>
            </a:pathLst>
          </a:custGeom>
          <a:blipFill>
            <a:blip r:embed="rId6"/>
            <a:stretch>
              <a:fillRect/>
            </a:stretch>
          </a:blipFill>
        </p:spPr>
      </p:sp>
      <p:sp>
        <p:nvSpPr>
          <p:cNvPr id="25" name="Freeform 25"/>
          <p:cNvSpPr/>
          <p:nvPr/>
        </p:nvSpPr>
        <p:spPr>
          <a:xfrm>
            <a:off x="17703049" y="1391579"/>
            <a:ext cx="554651" cy="564555"/>
          </a:xfrm>
          <a:custGeom>
            <a:avLst/>
            <a:gdLst/>
            <a:ahLst/>
            <a:cxnLst/>
            <a:rect l="l" t="t" r="r" b="b"/>
            <a:pathLst>
              <a:path w="554651" h="564555">
                <a:moveTo>
                  <a:pt x="0" y="0"/>
                </a:moveTo>
                <a:lnTo>
                  <a:pt x="554650" y="0"/>
                </a:lnTo>
                <a:lnTo>
                  <a:pt x="554650" y="564555"/>
                </a:lnTo>
                <a:lnTo>
                  <a:pt x="0" y="564555"/>
                </a:lnTo>
                <a:lnTo>
                  <a:pt x="0" y="0"/>
                </a:lnTo>
                <a:close/>
              </a:path>
            </a:pathLst>
          </a:custGeom>
          <a:blipFill>
            <a:blip r:embed="rId7"/>
            <a:stretch>
              <a:fillRect/>
            </a:stretch>
          </a:blipFill>
        </p:spPr>
      </p:sp>
      <p:sp>
        <p:nvSpPr>
          <p:cNvPr id="26" name="Freeform 26"/>
          <p:cNvSpPr/>
          <p:nvPr/>
        </p:nvSpPr>
        <p:spPr>
          <a:xfrm rot="8100000">
            <a:off x="17656613" y="3069623"/>
            <a:ext cx="498907" cy="520137"/>
          </a:xfrm>
          <a:custGeom>
            <a:avLst/>
            <a:gdLst/>
            <a:ahLst/>
            <a:cxnLst/>
            <a:rect l="l" t="t" r="r" b="b"/>
            <a:pathLst>
              <a:path w="498907" h="520137">
                <a:moveTo>
                  <a:pt x="0" y="0"/>
                </a:moveTo>
                <a:lnTo>
                  <a:pt x="498907" y="0"/>
                </a:lnTo>
                <a:lnTo>
                  <a:pt x="498907" y="520137"/>
                </a:lnTo>
                <a:lnTo>
                  <a:pt x="0" y="520137"/>
                </a:lnTo>
                <a:lnTo>
                  <a:pt x="0" y="0"/>
                </a:lnTo>
                <a:close/>
              </a:path>
            </a:pathLst>
          </a:custGeom>
          <a:blipFill>
            <a:blip r:embed="rId8"/>
            <a:stretch>
              <a:fillRect/>
            </a:stretch>
          </a:blipFill>
        </p:spPr>
      </p:sp>
      <p:sp>
        <p:nvSpPr>
          <p:cNvPr id="27" name="Freeform 27"/>
          <p:cNvSpPr/>
          <p:nvPr/>
        </p:nvSpPr>
        <p:spPr>
          <a:xfrm rot="330771">
            <a:off x="17432750" y="8052663"/>
            <a:ext cx="946633" cy="1568160"/>
          </a:xfrm>
          <a:custGeom>
            <a:avLst/>
            <a:gdLst/>
            <a:ahLst/>
            <a:cxnLst/>
            <a:rect l="l" t="t" r="r" b="b"/>
            <a:pathLst>
              <a:path w="946633" h="1568160">
                <a:moveTo>
                  <a:pt x="0" y="0"/>
                </a:moveTo>
                <a:lnTo>
                  <a:pt x="946633" y="0"/>
                </a:lnTo>
                <a:lnTo>
                  <a:pt x="946633" y="1568160"/>
                </a:lnTo>
                <a:lnTo>
                  <a:pt x="0" y="1568160"/>
                </a:lnTo>
                <a:lnTo>
                  <a:pt x="0" y="0"/>
                </a:lnTo>
                <a:close/>
              </a:path>
            </a:pathLst>
          </a:custGeom>
          <a:blipFill>
            <a:blip r:embed="rId9"/>
            <a:stretch>
              <a:fillRect/>
            </a:stretch>
          </a:blipFill>
        </p:spPr>
      </p:sp>
      <p:sp>
        <p:nvSpPr>
          <p:cNvPr id="28" name="Freeform 28"/>
          <p:cNvSpPr/>
          <p:nvPr/>
        </p:nvSpPr>
        <p:spPr>
          <a:xfrm rot="-5400000">
            <a:off x="16975356" y="9647295"/>
            <a:ext cx="1240079" cy="1270824"/>
          </a:xfrm>
          <a:custGeom>
            <a:avLst/>
            <a:gdLst/>
            <a:ahLst/>
            <a:cxnLst/>
            <a:rect l="l" t="t" r="r" b="b"/>
            <a:pathLst>
              <a:path w="1240079" h="1270824">
                <a:moveTo>
                  <a:pt x="0" y="0"/>
                </a:moveTo>
                <a:lnTo>
                  <a:pt x="1240078" y="0"/>
                </a:lnTo>
                <a:lnTo>
                  <a:pt x="1240078" y="1270824"/>
                </a:lnTo>
                <a:lnTo>
                  <a:pt x="0" y="1270824"/>
                </a:lnTo>
                <a:lnTo>
                  <a:pt x="0" y="0"/>
                </a:lnTo>
                <a:close/>
              </a:path>
            </a:pathLst>
          </a:custGeom>
          <a:blipFill>
            <a:blip r:embed="rId10"/>
            <a:stretch>
              <a:fillRect/>
            </a:stretch>
          </a:blipFill>
        </p:spPr>
      </p:sp>
      <p:sp>
        <p:nvSpPr>
          <p:cNvPr id="29" name="Freeform 29"/>
          <p:cNvSpPr/>
          <p:nvPr/>
        </p:nvSpPr>
        <p:spPr>
          <a:xfrm>
            <a:off x="16199746" y="8872062"/>
            <a:ext cx="889156" cy="898138"/>
          </a:xfrm>
          <a:custGeom>
            <a:avLst/>
            <a:gdLst/>
            <a:ahLst/>
            <a:cxnLst/>
            <a:rect l="l" t="t" r="r" b="b"/>
            <a:pathLst>
              <a:path w="889156" h="898138">
                <a:moveTo>
                  <a:pt x="0" y="0"/>
                </a:moveTo>
                <a:lnTo>
                  <a:pt x="889156" y="0"/>
                </a:lnTo>
                <a:lnTo>
                  <a:pt x="889156" y="898137"/>
                </a:lnTo>
                <a:lnTo>
                  <a:pt x="0" y="898137"/>
                </a:lnTo>
                <a:lnTo>
                  <a:pt x="0" y="0"/>
                </a:lnTo>
                <a:close/>
              </a:path>
            </a:pathLst>
          </a:custGeom>
          <a:blipFill>
            <a:blip r:embed="rId11"/>
            <a:stretch>
              <a:fillRect/>
            </a:stretch>
          </a:blipFill>
        </p:spPr>
      </p:sp>
      <p:sp>
        <p:nvSpPr>
          <p:cNvPr id="30" name="Freeform 30"/>
          <p:cNvSpPr/>
          <p:nvPr/>
        </p:nvSpPr>
        <p:spPr>
          <a:xfrm rot="3127714">
            <a:off x="16772767" y="6083152"/>
            <a:ext cx="2049945" cy="1158664"/>
          </a:xfrm>
          <a:custGeom>
            <a:avLst/>
            <a:gdLst/>
            <a:ahLst/>
            <a:cxnLst/>
            <a:rect l="l" t="t" r="r" b="b"/>
            <a:pathLst>
              <a:path w="2049945" h="1158664">
                <a:moveTo>
                  <a:pt x="0" y="0"/>
                </a:moveTo>
                <a:lnTo>
                  <a:pt x="2049944" y="0"/>
                </a:lnTo>
                <a:lnTo>
                  <a:pt x="2049944" y="1158664"/>
                </a:lnTo>
                <a:lnTo>
                  <a:pt x="0" y="1158664"/>
                </a:lnTo>
                <a:lnTo>
                  <a:pt x="0" y="0"/>
                </a:lnTo>
                <a:close/>
              </a:path>
            </a:pathLst>
          </a:custGeom>
          <a:blipFill>
            <a:blip r:embed="rId12"/>
            <a:stretch>
              <a:fillRect/>
            </a:stretch>
          </a:blipFill>
        </p:spPr>
      </p:sp>
      <p:sp>
        <p:nvSpPr>
          <p:cNvPr id="31" name="Freeform 31"/>
          <p:cNvSpPr/>
          <p:nvPr/>
        </p:nvSpPr>
        <p:spPr>
          <a:xfrm>
            <a:off x="17259300" y="7827234"/>
            <a:ext cx="424273" cy="451355"/>
          </a:xfrm>
          <a:custGeom>
            <a:avLst/>
            <a:gdLst/>
            <a:ahLst/>
            <a:cxnLst/>
            <a:rect l="l" t="t" r="r" b="b"/>
            <a:pathLst>
              <a:path w="424273" h="451355">
                <a:moveTo>
                  <a:pt x="0" y="0"/>
                </a:moveTo>
                <a:lnTo>
                  <a:pt x="424273" y="0"/>
                </a:lnTo>
                <a:lnTo>
                  <a:pt x="424273" y="451355"/>
                </a:lnTo>
                <a:lnTo>
                  <a:pt x="0" y="451355"/>
                </a:lnTo>
                <a:lnTo>
                  <a:pt x="0" y="0"/>
                </a:lnTo>
                <a:close/>
              </a:path>
            </a:pathLst>
          </a:custGeom>
          <a:blipFill>
            <a:blip r:embed="rId6"/>
            <a:stretch>
              <a:fillRect/>
            </a:stretch>
          </a:blipFill>
        </p:spPr>
      </p:sp>
      <p:sp>
        <p:nvSpPr>
          <p:cNvPr id="32" name="Freeform 32"/>
          <p:cNvSpPr/>
          <p:nvPr/>
        </p:nvSpPr>
        <p:spPr>
          <a:xfrm>
            <a:off x="8605640" y="1543689"/>
            <a:ext cx="1076719" cy="1095946"/>
          </a:xfrm>
          <a:custGeom>
            <a:avLst/>
            <a:gdLst/>
            <a:ahLst/>
            <a:cxnLst/>
            <a:rect l="l" t="t" r="r" b="b"/>
            <a:pathLst>
              <a:path w="1076719" h="1095946">
                <a:moveTo>
                  <a:pt x="0" y="0"/>
                </a:moveTo>
                <a:lnTo>
                  <a:pt x="1076720" y="0"/>
                </a:lnTo>
                <a:lnTo>
                  <a:pt x="1076720" y="1095946"/>
                </a:lnTo>
                <a:lnTo>
                  <a:pt x="0" y="1095946"/>
                </a:lnTo>
                <a:lnTo>
                  <a:pt x="0" y="0"/>
                </a:lnTo>
                <a:close/>
              </a:path>
            </a:pathLst>
          </a:custGeom>
          <a:blipFill>
            <a:blip r:embed="rId7"/>
            <a:stretch>
              <a:fillRect/>
            </a:stretch>
          </a:blipFill>
        </p:spPr>
      </p:sp>
      <p:sp>
        <p:nvSpPr>
          <p:cNvPr id="33" name="TextBox 33"/>
          <p:cNvSpPr txBox="1"/>
          <p:nvPr/>
        </p:nvSpPr>
        <p:spPr>
          <a:xfrm>
            <a:off x="8730122" y="2821863"/>
            <a:ext cx="7180095" cy="5519137"/>
          </a:xfrm>
          <a:prstGeom prst="rect">
            <a:avLst/>
          </a:prstGeom>
        </p:spPr>
        <p:txBody>
          <a:bodyPr lIns="0" tIns="0" rIns="0" bIns="0" rtlCol="0" anchor="t">
            <a:spAutoFit/>
          </a:bodyPr>
          <a:lstStyle/>
          <a:p>
            <a:pPr algn="l">
              <a:lnSpc>
                <a:spcPts val="4001"/>
              </a:lnSpc>
            </a:pPr>
            <a:r>
              <a:rPr lang="en-US" sz="2858">
                <a:solidFill>
                  <a:srgbClr val="242325"/>
                </a:solidFill>
                <a:latin typeface=" Avenir Next Arabic"/>
                <a:ea typeface=" Avenir Next Arabic"/>
                <a:cs typeface=" Avenir Next Arabic"/>
                <a:sym typeface=" Avenir Next Arabic"/>
              </a:rPr>
              <a:t>Water itself doesn’t emit carbon, but for it to be used for drinking and cleaning it needs to be cleaned and transported. These processes all require energy, and generating energy can emit carbon.  </a:t>
            </a:r>
          </a:p>
          <a:p>
            <a:pPr algn="l">
              <a:lnSpc>
                <a:spcPts val="4001"/>
              </a:lnSpc>
            </a:pPr>
            <a:r>
              <a:rPr lang="en-US" sz="2858">
                <a:solidFill>
                  <a:srgbClr val="242325"/>
                </a:solidFill>
                <a:latin typeface=" Avenir Next Arabic"/>
                <a:ea typeface=" Avenir Next Arabic"/>
                <a:cs typeface=" Avenir Next Arabic"/>
                <a:sym typeface=" Avenir Next Arabic"/>
              </a:rPr>
              <a:t> </a:t>
            </a:r>
          </a:p>
          <a:p>
            <a:pPr algn="l">
              <a:lnSpc>
                <a:spcPts val="4001"/>
              </a:lnSpc>
            </a:pPr>
            <a:r>
              <a:rPr lang="en-US" sz="2858">
                <a:solidFill>
                  <a:srgbClr val="242325"/>
                </a:solidFill>
                <a:latin typeface=" Avenir Next Arabic"/>
                <a:ea typeface=" Avenir Next Arabic"/>
                <a:cs typeface=" Avenir Next Arabic"/>
                <a:sym typeface=" Avenir Next Arabic"/>
              </a:rPr>
              <a:t>As the climate gets warmer, demand for water will increase. Rainwater harvesting and reusing wastewater where possible can help with this. </a:t>
            </a:r>
          </a:p>
          <a:p>
            <a:pPr algn="l">
              <a:lnSpc>
                <a:spcPts val="4001"/>
              </a:lnSpc>
            </a:pPr>
            <a:endParaRPr lang="en-US" sz="2858">
              <a:solidFill>
                <a:srgbClr val="242325"/>
              </a:solidFill>
              <a:latin typeface=" Avenir Next Arabic"/>
              <a:ea typeface=" Avenir Next Arabic"/>
              <a:cs typeface=" Avenir Next Arabic"/>
              <a:sym typeface=" Avenir Next Arabic"/>
            </a:endParaRPr>
          </a:p>
        </p:txBody>
      </p:sp>
      <p:sp>
        <p:nvSpPr>
          <p:cNvPr id="34" name="TextBox 34"/>
          <p:cNvSpPr txBox="1"/>
          <p:nvPr/>
        </p:nvSpPr>
        <p:spPr>
          <a:xfrm>
            <a:off x="8730122" y="8409216"/>
            <a:ext cx="2187560" cy="323215"/>
          </a:xfrm>
          <a:prstGeom prst="rect">
            <a:avLst/>
          </a:prstGeom>
        </p:spPr>
        <p:txBody>
          <a:bodyPr lIns="0" tIns="0" rIns="0" bIns="0" rtlCol="0" anchor="t">
            <a:spAutoFit/>
          </a:bodyPr>
          <a:lstStyle/>
          <a:p>
            <a:pPr algn="l">
              <a:lnSpc>
                <a:spcPts val="2659"/>
              </a:lnSpc>
            </a:pPr>
            <a:r>
              <a:rPr lang="en-US" sz="1899" u="sng">
                <a:solidFill>
                  <a:srgbClr val="242325"/>
                </a:solidFill>
                <a:latin typeface="Canva Sans"/>
                <a:ea typeface="Canva Sans"/>
                <a:cs typeface="Canva Sans"/>
                <a:sym typeface="Canva Sans"/>
                <a:hlinkClick r:id="rId13" tooltip="https://www.sepa.org.uk/media/159070/climate_change_water_scarcity.pdf"/>
              </a:rPr>
              <a:t>Sepa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6F4E5"/>
        </a:solidFill>
        <a:effectLst/>
      </p:bgPr>
    </p:bg>
    <p:spTree>
      <p:nvGrpSpPr>
        <p:cNvPr id="1" name=""/>
        <p:cNvGrpSpPr/>
        <p:nvPr/>
      </p:nvGrpSpPr>
      <p:grpSpPr>
        <a:xfrm>
          <a:off x="0" y="0"/>
          <a:ext cx="0" cy="0"/>
          <a:chOff x="0" y="0"/>
          <a:chExt cx="0" cy="0"/>
        </a:xfrm>
      </p:grpSpPr>
      <p:sp>
        <p:nvSpPr>
          <p:cNvPr id="2" name="Freeform 2"/>
          <p:cNvSpPr/>
          <p:nvPr/>
        </p:nvSpPr>
        <p:spPr>
          <a:xfrm rot="-255000">
            <a:off x="2749705" y="2448277"/>
            <a:ext cx="5191692" cy="5191692"/>
          </a:xfrm>
          <a:custGeom>
            <a:avLst/>
            <a:gdLst/>
            <a:ahLst/>
            <a:cxnLst/>
            <a:rect l="l" t="t" r="r" b="b"/>
            <a:pathLst>
              <a:path w="5191692" h="5191692">
                <a:moveTo>
                  <a:pt x="0" y="0"/>
                </a:moveTo>
                <a:lnTo>
                  <a:pt x="5191691" y="0"/>
                </a:lnTo>
                <a:lnTo>
                  <a:pt x="5191691" y="5191691"/>
                </a:lnTo>
                <a:lnTo>
                  <a:pt x="0" y="5191691"/>
                </a:lnTo>
                <a:lnTo>
                  <a:pt x="0" y="0"/>
                </a:lnTo>
                <a:close/>
              </a:path>
            </a:pathLst>
          </a:custGeom>
          <a:blipFill>
            <a:blip r:embed="rId2"/>
            <a:stretch>
              <a:fillRect/>
            </a:stretch>
          </a:blipFill>
        </p:spPr>
      </p:sp>
      <p:grpSp>
        <p:nvGrpSpPr>
          <p:cNvPr id="3" name="Group 3"/>
          <p:cNvGrpSpPr/>
          <p:nvPr/>
        </p:nvGrpSpPr>
        <p:grpSpPr>
          <a:xfrm>
            <a:off x="698810" y="735101"/>
            <a:ext cx="962025" cy="962025"/>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01</a:t>
              </a:r>
            </a:p>
          </p:txBody>
        </p:sp>
      </p:grpSp>
      <p:grpSp>
        <p:nvGrpSpPr>
          <p:cNvPr id="6" name="Group 6"/>
          <p:cNvGrpSpPr/>
          <p:nvPr/>
        </p:nvGrpSpPr>
        <p:grpSpPr>
          <a:xfrm>
            <a:off x="698810" y="2303373"/>
            <a:ext cx="962025" cy="962025"/>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02</a:t>
              </a:r>
            </a:p>
          </p:txBody>
        </p:sp>
      </p:grpSp>
      <p:grpSp>
        <p:nvGrpSpPr>
          <p:cNvPr id="9" name="Group 9"/>
          <p:cNvGrpSpPr/>
          <p:nvPr/>
        </p:nvGrpSpPr>
        <p:grpSpPr>
          <a:xfrm>
            <a:off x="698810" y="3874998"/>
            <a:ext cx="962025" cy="962025"/>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03</a:t>
              </a:r>
            </a:p>
          </p:txBody>
        </p:sp>
      </p:grpSp>
      <p:grpSp>
        <p:nvGrpSpPr>
          <p:cNvPr id="12" name="Group 12"/>
          <p:cNvGrpSpPr/>
          <p:nvPr/>
        </p:nvGrpSpPr>
        <p:grpSpPr>
          <a:xfrm>
            <a:off x="698810" y="5446623"/>
            <a:ext cx="962025" cy="962025"/>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04</a:t>
              </a:r>
            </a:p>
          </p:txBody>
        </p:sp>
      </p:grpSp>
      <p:grpSp>
        <p:nvGrpSpPr>
          <p:cNvPr id="15" name="Group 15"/>
          <p:cNvGrpSpPr/>
          <p:nvPr/>
        </p:nvGrpSpPr>
        <p:grpSpPr>
          <a:xfrm>
            <a:off x="698810" y="7018248"/>
            <a:ext cx="962025" cy="962025"/>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05</a:t>
              </a:r>
            </a:p>
          </p:txBody>
        </p:sp>
      </p:grpSp>
      <p:grpSp>
        <p:nvGrpSpPr>
          <p:cNvPr id="18" name="Group 18"/>
          <p:cNvGrpSpPr/>
          <p:nvPr/>
        </p:nvGrpSpPr>
        <p:grpSpPr>
          <a:xfrm>
            <a:off x="698810" y="8589874"/>
            <a:ext cx="962025" cy="962025"/>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solidFill>
          </p:spPr>
        </p:sp>
        <p:sp>
          <p:nvSpPr>
            <p:cNvPr id="20" name="TextBox 20"/>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solidFill>
                  <a:latin typeface=" Avenir Next Arabic Bold"/>
                  <a:ea typeface=" Avenir Next Arabic Bold"/>
                  <a:cs typeface=" Avenir Next Arabic Bold"/>
                  <a:sym typeface=" Avenir Next Arabic Bold"/>
                </a:rPr>
                <a:t>06</a:t>
              </a:r>
            </a:p>
          </p:txBody>
        </p:sp>
      </p:grpSp>
      <p:sp>
        <p:nvSpPr>
          <p:cNvPr id="21" name="Freeform 21"/>
          <p:cNvSpPr/>
          <p:nvPr/>
        </p:nvSpPr>
        <p:spPr>
          <a:xfrm rot="707698">
            <a:off x="16084811" y="-393841"/>
            <a:ext cx="1335991" cy="1846265"/>
          </a:xfrm>
          <a:custGeom>
            <a:avLst/>
            <a:gdLst/>
            <a:ahLst/>
            <a:cxnLst/>
            <a:rect l="l" t="t" r="r" b="b"/>
            <a:pathLst>
              <a:path w="1335991" h="1846265">
                <a:moveTo>
                  <a:pt x="0" y="0"/>
                </a:moveTo>
                <a:lnTo>
                  <a:pt x="1335991" y="0"/>
                </a:lnTo>
                <a:lnTo>
                  <a:pt x="1335991" y="1846266"/>
                </a:lnTo>
                <a:lnTo>
                  <a:pt x="0" y="1846266"/>
                </a:lnTo>
                <a:lnTo>
                  <a:pt x="0" y="0"/>
                </a:lnTo>
                <a:close/>
              </a:path>
            </a:pathLst>
          </a:custGeom>
          <a:blipFill>
            <a:blip r:embed="rId3"/>
            <a:stretch>
              <a:fillRect/>
            </a:stretch>
          </a:blipFill>
        </p:spPr>
      </p:sp>
      <p:sp>
        <p:nvSpPr>
          <p:cNvPr id="22" name="Freeform 22"/>
          <p:cNvSpPr/>
          <p:nvPr/>
        </p:nvSpPr>
        <p:spPr>
          <a:xfrm rot="1746722">
            <a:off x="17530049" y="3952545"/>
            <a:ext cx="1401516" cy="1230896"/>
          </a:xfrm>
          <a:custGeom>
            <a:avLst/>
            <a:gdLst/>
            <a:ahLst/>
            <a:cxnLst/>
            <a:rect l="l" t="t" r="r" b="b"/>
            <a:pathLst>
              <a:path w="1401516" h="1230896">
                <a:moveTo>
                  <a:pt x="0" y="0"/>
                </a:moveTo>
                <a:lnTo>
                  <a:pt x="1401516" y="0"/>
                </a:lnTo>
                <a:lnTo>
                  <a:pt x="1401516" y="1230896"/>
                </a:lnTo>
                <a:lnTo>
                  <a:pt x="0" y="1230896"/>
                </a:lnTo>
                <a:lnTo>
                  <a:pt x="0" y="0"/>
                </a:lnTo>
                <a:close/>
              </a:path>
            </a:pathLst>
          </a:custGeom>
          <a:blipFill>
            <a:blip r:embed="rId4"/>
            <a:stretch>
              <a:fillRect/>
            </a:stretch>
          </a:blipFill>
        </p:spPr>
      </p:sp>
      <p:sp>
        <p:nvSpPr>
          <p:cNvPr id="23" name="Freeform 23"/>
          <p:cNvSpPr/>
          <p:nvPr/>
        </p:nvSpPr>
        <p:spPr>
          <a:xfrm rot="532789">
            <a:off x="17074286" y="1711255"/>
            <a:ext cx="1303210" cy="1073232"/>
          </a:xfrm>
          <a:custGeom>
            <a:avLst/>
            <a:gdLst/>
            <a:ahLst/>
            <a:cxnLst/>
            <a:rect l="l" t="t" r="r" b="b"/>
            <a:pathLst>
              <a:path w="1303210" h="1073232">
                <a:moveTo>
                  <a:pt x="0" y="0"/>
                </a:moveTo>
                <a:lnTo>
                  <a:pt x="1303210" y="0"/>
                </a:lnTo>
                <a:lnTo>
                  <a:pt x="1303210" y="1073232"/>
                </a:lnTo>
                <a:lnTo>
                  <a:pt x="0" y="1073232"/>
                </a:lnTo>
                <a:lnTo>
                  <a:pt x="0" y="0"/>
                </a:lnTo>
                <a:close/>
              </a:path>
            </a:pathLst>
          </a:custGeom>
          <a:blipFill>
            <a:blip r:embed="rId5"/>
            <a:stretch>
              <a:fillRect/>
            </a:stretch>
          </a:blipFill>
        </p:spPr>
      </p:sp>
      <p:sp>
        <p:nvSpPr>
          <p:cNvPr id="24" name="Freeform 24"/>
          <p:cNvSpPr/>
          <p:nvPr/>
        </p:nvSpPr>
        <p:spPr>
          <a:xfrm>
            <a:off x="17487345" y="495603"/>
            <a:ext cx="574216" cy="610868"/>
          </a:xfrm>
          <a:custGeom>
            <a:avLst/>
            <a:gdLst/>
            <a:ahLst/>
            <a:cxnLst/>
            <a:rect l="l" t="t" r="r" b="b"/>
            <a:pathLst>
              <a:path w="574216" h="610868">
                <a:moveTo>
                  <a:pt x="0" y="0"/>
                </a:moveTo>
                <a:lnTo>
                  <a:pt x="574216" y="0"/>
                </a:lnTo>
                <a:lnTo>
                  <a:pt x="574216" y="610868"/>
                </a:lnTo>
                <a:lnTo>
                  <a:pt x="0" y="610868"/>
                </a:lnTo>
                <a:lnTo>
                  <a:pt x="0" y="0"/>
                </a:lnTo>
                <a:close/>
              </a:path>
            </a:pathLst>
          </a:custGeom>
          <a:blipFill>
            <a:blip r:embed="rId6"/>
            <a:stretch>
              <a:fillRect/>
            </a:stretch>
          </a:blipFill>
        </p:spPr>
      </p:sp>
      <p:sp>
        <p:nvSpPr>
          <p:cNvPr id="25" name="Freeform 25"/>
          <p:cNvSpPr/>
          <p:nvPr/>
        </p:nvSpPr>
        <p:spPr>
          <a:xfrm>
            <a:off x="17703049" y="1391579"/>
            <a:ext cx="554651" cy="564555"/>
          </a:xfrm>
          <a:custGeom>
            <a:avLst/>
            <a:gdLst/>
            <a:ahLst/>
            <a:cxnLst/>
            <a:rect l="l" t="t" r="r" b="b"/>
            <a:pathLst>
              <a:path w="554651" h="564555">
                <a:moveTo>
                  <a:pt x="0" y="0"/>
                </a:moveTo>
                <a:lnTo>
                  <a:pt x="554650" y="0"/>
                </a:lnTo>
                <a:lnTo>
                  <a:pt x="554650" y="564555"/>
                </a:lnTo>
                <a:lnTo>
                  <a:pt x="0" y="564555"/>
                </a:lnTo>
                <a:lnTo>
                  <a:pt x="0" y="0"/>
                </a:lnTo>
                <a:close/>
              </a:path>
            </a:pathLst>
          </a:custGeom>
          <a:blipFill>
            <a:blip r:embed="rId7"/>
            <a:stretch>
              <a:fillRect/>
            </a:stretch>
          </a:blipFill>
        </p:spPr>
      </p:sp>
      <p:sp>
        <p:nvSpPr>
          <p:cNvPr id="26" name="Freeform 26"/>
          <p:cNvSpPr/>
          <p:nvPr/>
        </p:nvSpPr>
        <p:spPr>
          <a:xfrm rot="8100000">
            <a:off x="17656613" y="3069623"/>
            <a:ext cx="498907" cy="520137"/>
          </a:xfrm>
          <a:custGeom>
            <a:avLst/>
            <a:gdLst/>
            <a:ahLst/>
            <a:cxnLst/>
            <a:rect l="l" t="t" r="r" b="b"/>
            <a:pathLst>
              <a:path w="498907" h="520137">
                <a:moveTo>
                  <a:pt x="0" y="0"/>
                </a:moveTo>
                <a:lnTo>
                  <a:pt x="498907" y="0"/>
                </a:lnTo>
                <a:lnTo>
                  <a:pt x="498907" y="520137"/>
                </a:lnTo>
                <a:lnTo>
                  <a:pt x="0" y="520137"/>
                </a:lnTo>
                <a:lnTo>
                  <a:pt x="0" y="0"/>
                </a:lnTo>
                <a:close/>
              </a:path>
            </a:pathLst>
          </a:custGeom>
          <a:blipFill>
            <a:blip r:embed="rId8"/>
            <a:stretch>
              <a:fillRect/>
            </a:stretch>
          </a:blipFill>
        </p:spPr>
      </p:sp>
      <p:sp>
        <p:nvSpPr>
          <p:cNvPr id="27" name="Freeform 27"/>
          <p:cNvSpPr/>
          <p:nvPr/>
        </p:nvSpPr>
        <p:spPr>
          <a:xfrm rot="330771">
            <a:off x="17432750" y="8052663"/>
            <a:ext cx="946633" cy="1568160"/>
          </a:xfrm>
          <a:custGeom>
            <a:avLst/>
            <a:gdLst/>
            <a:ahLst/>
            <a:cxnLst/>
            <a:rect l="l" t="t" r="r" b="b"/>
            <a:pathLst>
              <a:path w="946633" h="1568160">
                <a:moveTo>
                  <a:pt x="0" y="0"/>
                </a:moveTo>
                <a:lnTo>
                  <a:pt x="946633" y="0"/>
                </a:lnTo>
                <a:lnTo>
                  <a:pt x="946633" y="1568160"/>
                </a:lnTo>
                <a:lnTo>
                  <a:pt x="0" y="1568160"/>
                </a:lnTo>
                <a:lnTo>
                  <a:pt x="0" y="0"/>
                </a:lnTo>
                <a:close/>
              </a:path>
            </a:pathLst>
          </a:custGeom>
          <a:blipFill>
            <a:blip r:embed="rId9"/>
            <a:stretch>
              <a:fillRect/>
            </a:stretch>
          </a:blipFill>
        </p:spPr>
      </p:sp>
      <p:sp>
        <p:nvSpPr>
          <p:cNvPr id="28" name="Freeform 28"/>
          <p:cNvSpPr/>
          <p:nvPr/>
        </p:nvSpPr>
        <p:spPr>
          <a:xfrm rot="-5400000">
            <a:off x="16975356" y="9647295"/>
            <a:ext cx="1240079" cy="1270824"/>
          </a:xfrm>
          <a:custGeom>
            <a:avLst/>
            <a:gdLst/>
            <a:ahLst/>
            <a:cxnLst/>
            <a:rect l="l" t="t" r="r" b="b"/>
            <a:pathLst>
              <a:path w="1240079" h="1270824">
                <a:moveTo>
                  <a:pt x="0" y="0"/>
                </a:moveTo>
                <a:lnTo>
                  <a:pt x="1240078" y="0"/>
                </a:lnTo>
                <a:lnTo>
                  <a:pt x="1240078" y="1270824"/>
                </a:lnTo>
                <a:lnTo>
                  <a:pt x="0" y="1270824"/>
                </a:lnTo>
                <a:lnTo>
                  <a:pt x="0" y="0"/>
                </a:lnTo>
                <a:close/>
              </a:path>
            </a:pathLst>
          </a:custGeom>
          <a:blipFill>
            <a:blip r:embed="rId10"/>
            <a:stretch>
              <a:fillRect/>
            </a:stretch>
          </a:blipFill>
        </p:spPr>
      </p:sp>
      <p:sp>
        <p:nvSpPr>
          <p:cNvPr id="29" name="Freeform 29"/>
          <p:cNvSpPr/>
          <p:nvPr/>
        </p:nvSpPr>
        <p:spPr>
          <a:xfrm>
            <a:off x="16199746" y="8872062"/>
            <a:ext cx="889156" cy="898138"/>
          </a:xfrm>
          <a:custGeom>
            <a:avLst/>
            <a:gdLst/>
            <a:ahLst/>
            <a:cxnLst/>
            <a:rect l="l" t="t" r="r" b="b"/>
            <a:pathLst>
              <a:path w="889156" h="898138">
                <a:moveTo>
                  <a:pt x="0" y="0"/>
                </a:moveTo>
                <a:lnTo>
                  <a:pt x="889156" y="0"/>
                </a:lnTo>
                <a:lnTo>
                  <a:pt x="889156" y="898137"/>
                </a:lnTo>
                <a:lnTo>
                  <a:pt x="0" y="898137"/>
                </a:lnTo>
                <a:lnTo>
                  <a:pt x="0" y="0"/>
                </a:lnTo>
                <a:close/>
              </a:path>
            </a:pathLst>
          </a:custGeom>
          <a:blipFill>
            <a:blip r:embed="rId11"/>
            <a:stretch>
              <a:fillRect/>
            </a:stretch>
          </a:blipFill>
        </p:spPr>
      </p:sp>
      <p:sp>
        <p:nvSpPr>
          <p:cNvPr id="30" name="Freeform 30"/>
          <p:cNvSpPr/>
          <p:nvPr/>
        </p:nvSpPr>
        <p:spPr>
          <a:xfrm rot="3127714">
            <a:off x="16772767" y="6083152"/>
            <a:ext cx="2049945" cy="1158664"/>
          </a:xfrm>
          <a:custGeom>
            <a:avLst/>
            <a:gdLst/>
            <a:ahLst/>
            <a:cxnLst/>
            <a:rect l="l" t="t" r="r" b="b"/>
            <a:pathLst>
              <a:path w="2049945" h="1158664">
                <a:moveTo>
                  <a:pt x="0" y="0"/>
                </a:moveTo>
                <a:lnTo>
                  <a:pt x="2049944" y="0"/>
                </a:lnTo>
                <a:lnTo>
                  <a:pt x="2049944" y="1158664"/>
                </a:lnTo>
                <a:lnTo>
                  <a:pt x="0" y="1158664"/>
                </a:lnTo>
                <a:lnTo>
                  <a:pt x="0" y="0"/>
                </a:lnTo>
                <a:close/>
              </a:path>
            </a:pathLst>
          </a:custGeom>
          <a:blipFill>
            <a:blip r:embed="rId12"/>
            <a:stretch>
              <a:fillRect/>
            </a:stretch>
          </a:blipFill>
        </p:spPr>
      </p:sp>
      <p:sp>
        <p:nvSpPr>
          <p:cNvPr id="31" name="Freeform 31"/>
          <p:cNvSpPr/>
          <p:nvPr/>
        </p:nvSpPr>
        <p:spPr>
          <a:xfrm>
            <a:off x="17259300" y="7827234"/>
            <a:ext cx="424273" cy="451355"/>
          </a:xfrm>
          <a:custGeom>
            <a:avLst/>
            <a:gdLst/>
            <a:ahLst/>
            <a:cxnLst/>
            <a:rect l="l" t="t" r="r" b="b"/>
            <a:pathLst>
              <a:path w="424273" h="451355">
                <a:moveTo>
                  <a:pt x="0" y="0"/>
                </a:moveTo>
                <a:lnTo>
                  <a:pt x="424273" y="0"/>
                </a:lnTo>
                <a:lnTo>
                  <a:pt x="424273" y="451355"/>
                </a:lnTo>
                <a:lnTo>
                  <a:pt x="0" y="451355"/>
                </a:lnTo>
                <a:lnTo>
                  <a:pt x="0" y="0"/>
                </a:lnTo>
                <a:close/>
              </a:path>
            </a:pathLst>
          </a:custGeom>
          <a:blipFill>
            <a:blip r:embed="rId6"/>
            <a:stretch>
              <a:fillRect/>
            </a:stretch>
          </a:blipFill>
        </p:spPr>
      </p:sp>
      <p:sp>
        <p:nvSpPr>
          <p:cNvPr id="32" name="TextBox 32"/>
          <p:cNvSpPr txBox="1"/>
          <p:nvPr/>
        </p:nvSpPr>
        <p:spPr>
          <a:xfrm>
            <a:off x="8612924" y="2964446"/>
            <a:ext cx="8031400" cy="5440955"/>
          </a:xfrm>
          <a:prstGeom prst="rect">
            <a:avLst/>
          </a:prstGeom>
        </p:spPr>
        <p:txBody>
          <a:bodyPr lIns="0" tIns="0" rIns="0" bIns="0" rtlCol="0" anchor="t">
            <a:spAutoFit/>
          </a:bodyPr>
          <a:lstStyle/>
          <a:p>
            <a:pPr algn="l">
              <a:lnSpc>
                <a:spcPts val="6167"/>
              </a:lnSpc>
            </a:pPr>
            <a:r>
              <a:rPr lang="en-US" sz="4405" b="1">
                <a:solidFill>
                  <a:srgbClr val="242325"/>
                </a:solidFill>
                <a:latin typeface=" Avenir Next Arabic Bold"/>
                <a:ea typeface=" Avenir Next Arabic Bold"/>
                <a:cs typeface=" Avenir Next Arabic Bold"/>
                <a:sym typeface=" Avenir Next Arabic Bold"/>
              </a:rPr>
              <a:t>Which of the following releases the least emissions? </a:t>
            </a:r>
          </a:p>
          <a:p>
            <a:pPr marL="951054" lvl="1" indent="-475527" algn="l">
              <a:lnSpc>
                <a:spcPts val="6167"/>
              </a:lnSpc>
              <a:buFont typeface="Arial"/>
              <a:buChar char="•"/>
            </a:pPr>
            <a:r>
              <a:rPr lang="en-US" sz="4405" b="1">
                <a:solidFill>
                  <a:srgbClr val="242325"/>
                </a:solidFill>
                <a:latin typeface=" Avenir Next Arabic Bold"/>
                <a:ea typeface=" Avenir Next Arabic Bold"/>
                <a:cs typeface=" Avenir Next Arabic Bold"/>
                <a:sym typeface=" Avenir Next Arabic Bold"/>
              </a:rPr>
              <a:t>Walking/wheeling </a:t>
            </a:r>
          </a:p>
          <a:p>
            <a:pPr marL="951054" lvl="1" indent="-475527" algn="l">
              <a:lnSpc>
                <a:spcPts val="6167"/>
              </a:lnSpc>
              <a:buFont typeface="Arial"/>
              <a:buChar char="•"/>
            </a:pPr>
            <a:r>
              <a:rPr lang="en-US" sz="4405" b="1">
                <a:solidFill>
                  <a:srgbClr val="242325"/>
                </a:solidFill>
                <a:latin typeface=" Avenir Next Arabic Bold"/>
                <a:ea typeface=" Avenir Next Arabic Bold"/>
                <a:cs typeface=" Avenir Next Arabic Bold"/>
                <a:sym typeface=" Avenir Next Arabic Bold"/>
              </a:rPr>
              <a:t>Car  </a:t>
            </a:r>
          </a:p>
          <a:p>
            <a:pPr marL="951054" lvl="1" indent="-475527" algn="l">
              <a:lnSpc>
                <a:spcPts val="6167"/>
              </a:lnSpc>
              <a:buFont typeface="Arial"/>
              <a:buChar char="•"/>
            </a:pPr>
            <a:r>
              <a:rPr lang="en-US" sz="4405" b="1">
                <a:solidFill>
                  <a:srgbClr val="242325"/>
                </a:solidFill>
                <a:latin typeface=" Avenir Next Arabic Bold"/>
                <a:ea typeface=" Avenir Next Arabic Bold"/>
                <a:cs typeface=" Avenir Next Arabic Bold"/>
                <a:sym typeface=" Avenir Next Arabic Bold"/>
              </a:rPr>
              <a:t>Bus </a:t>
            </a:r>
          </a:p>
          <a:p>
            <a:pPr marL="951054" lvl="1" indent="-475527" algn="l">
              <a:lnSpc>
                <a:spcPts val="6167"/>
              </a:lnSpc>
              <a:buFont typeface="Arial"/>
              <a:buChar char="•"/>
            </a:pPr>
            <a:r>
              <a:rPr lang="en-US" sz="4405" b="1">
                <a:solidFill>
                  <a:srgbClr val="242325"/>
                </a:solidFill>
                <a:latin typeface=" Avenir Next Arabic Bold"/>
                <a:ea typeface=" Avenir Next Arabic Bold"/>
                <a:cs typeface=" Avenir Next Arabic Bold"/>
                <a:sym typeface=" Avenir Next Arabic Bold"/>
              </a:rPr>
              <a:t>Tram/Train </a:t>
            </a:r>
          </a:p>
          <a:p>
            <a:pPr algn="l">
              <a:lnSpc>
                <a:spcPts val="6167"/>
              </a:lnSpc>
            </a:pPr>
            <a:endParaRPr lang="en-US" sz="4405" b="1">
              <a:solidFill>
                <a:srgbClr val="242325"/>
              </a:solidFill>
              <a:latin typeface=" Avenir Next Arabic Bold"/>
              <a:ea typeface=" Avenir Next Arabic Bold"/>
              <a:cs typeface=" Avenir Next Arabic Bold"/>
              <a:sym typeface=" Avenir Next Arabic Bold"/>
            </a:endParaRPr>
          </a:p>
        </p:txBody>
      </p:sp>
      <p:sp>
        <p:nvSpPr>
          <p:cNvPr id="33" name="Freeform 33"/>
          <p:cNvSpPr/>
          <p:nvPr/>
        </p:nvSpPr>
        <p:spPr>
          <a:xfrm rot="512400">
            <a:off x="8626683" y="1666034"/>
            <a:ext cx="1072734" cy="1090613"/>
          </a:xfrm>
          <a:custGeom>
            <a:avLst/>
            <a:gdLst/>
            <a:ahLst/>
            <a:cxnLst/>
            <a:rect l="l" t="t" r="r" b="b"/>
            <a:pathLst>
              <a:path w="1072734" h="1090613">
                <a:moveTo>
                  <a:pt x="0" y="0"/>
                </a:moveTo>
                <a:lnTo>
                  <a:pt x="1072734" y="0"/>
                </a:lnTo>
                <a:lnTo>
                  <a:pt x="1072734" y="1090613"/>
                </a:lnTo>
                <a:lnTo>
                  <a:pt x="0" y="1090613"/>
                </a:lnTo>
                <a:lnTo>
                  <a:pt x="0" y="0"/>
                </a:lnTo>
                <a:close/>
              </a:path>
            </a:pathLst>
          </a:custGeom>
          <a:blipFill>
            <a:blip r:embed="rId13"/>
            <a:stretch>
              <a:fillRect/>
            </a:stretch>
          </a:blipFill>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6F4E5"/>
        </a:solidFill>
        <a:effectLst/>
      </p:bgPr>
    </p:bg>
    <p:spTree>
      <p:nvGrpSpPr>
        <p:cNvPr id="1" name=""/>
        <p:cNvGrpSpPr/>
        <p:nvPr/>
      </p:nvGrpSpPr>
      <p:grpSpPr>
        <a:xfrm>
          <a:off x="0" y="0"/>
          <a:ext cx="0" cy="0"/>
          <a:chOff x="0" y="0"/>
          <a:chExt cx="0" cy="0"/>
        </a:xfrm>
      </p:grpSpPr>
      <p:sp>
        <p:nvSpPr>
          <p:cNvPr id="2" name="Freeform 2"/>
          <p:cNvSpPr/>
          <p:nvPr/>
        </p:nvSpPr>
        <p:spPr>
          <a:xfrm rot="-255000">
            <a:off x="2749705" y="2448277"/>
            <a:ext cx="5191692" cy="5191692"/>
          </a:xfrm>
          <a:custGeom>
            <a:avLst/>
            <a:gdLst/>
            <a:ahLst/>
            <a:cxnLst/>
            <a:rect l="l" t="t" r="r" b="b"/>
            <a:pathLst>
              <a:path w="5191692" h="5191692">
                <a:moveTo>
                  <a:pt x="0" y="0"/>
                </a:moveTo>
                <a:lnTo>
                  <a:pt x="5191691" y="0"/>
                </a:lnTo>
                <a:lnTo>
                  <a:pt x="5191691" y="5191691"/>
                </a:lnTo>
                <a:lnTo>
                  <a:pt x="0" y="5191691"/>
                </a:lnTo>
                <a:lnTo>
                  <a:pt x="0" y="0"/>
                </a:lnTo>
                <a:close/>
              </a:path>
            </a:pathLst>
          </a:custGeom>
          <a:blipFill>
            <a:blip r:embed="rId2"/>
            <a:stretch>
              <a:fillRect/>
            </a:stretch>
          </a:blipFill>
        </p:spPr>
      </p:sp>
      <p:grpSp>
        <p:nvGrpSpPr>
          <p:cNvPr id="3" name="Group 3"/>
          <p:cNvGrpSpPr/>
          <p:nvPr/>
        </p:nvGrpSpPr>
        <p:grpSpPr>
          <a:xfrm>
            <a:off x="698810" y="735101"/>
            <a:ext cx="962025" cy="962025"/>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01</a:t>
              </a:r>
            </a:p>
          </p:txBody>
        </p:sp>
      </p:grpSp>
      <p:grpSp>
        <p:nvGrpSpPr>
          <p:cNvPr id="6" name="Group 6"/>
          <p:cNvGrpSpPr/>
          <p:nvPr/>
        </p:nvGrpSpPr>
        <p:grpSpPr>
          <a:xfrm>
            <a:off x="698810" y="2303373"/>
            <a:ext cx="962025" cy="962025"/>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02</a:t>
              </a:r>
            </a:p>
          </p:txBody>
        </p:sp>
      </p:grpSp>
      <p:grpSp>
        <p:nvGrpSpPr>
          <p:cNvPr id="9" name="Group 9"/>
          <p:cNvGrpSpPr/>
          <p:nvPr/>
        </p:nvGrpSpPr>
        <p:grpSpPr>
          <a:xfrm>
            <a:off x="698810" y="3874998"/>
            <a:ext cx="962025" cy="962025"/>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03</a:t>
              </a:r>
            </a:p>
          </p:txBody>
        </p:sp>
      </p:grpSp>
      <p:grpSp>
        <p:nvGrpSpPr>
          <p:cNvPr id="12" name="Group 12"/>
          <p:cNvGrpSpPr/>
          <p:nvPr/>
        </p:nvGrpSpPr>
        <p:grpSpPr>
          <a:xfrm>
            <a:off x="698810" y="5446623"/>
            <a:ext cx="962025" cy="962025"/>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04</a:t>
              </a:r>
            </a:p>
          </p:txBody>
        </p:sp>
      </p:grpSp>
      <p:grpSp>
        <p:nvGrpSpPr>
          <p:cNvPr id="15" name="Group 15"/>
          <p:cNvGrpSpPr/>
          <p:nvPr/>
        </p:nvGrpSpPr>
        <p:grpSpPr>
          <a:xfrm>
            <a:off x="698810" y="7018248"/>
            <a:ext cx="962025" cy="962025"/>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05</a:t>
              </a:r>
            </a:p>
          </p:txBody>
        </p:sp>
      </p:grpSp>
      <p:grpSp>
        <p:nvGrpSpPr>
          <p:cNvPr id="18" name="Group 18"/>
          <p:cNvGrpSpPr/>
          <p:nvPr/>
        </p:nvGrpSpPr>
        <p:grpSpPr>
          <a:xfrm>
            <a:off x="698810" y="8589874"/>
            <a:ext cx="962025" cy="962025"/>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solidFill>
          </p:spPr>
        </p:sp>
        <p:sp>
          <p:nvSpPr>
            <p:cNvPr id="20" name="TextBox 20"/>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solidFill>
                  <a:latin typeface=" Avenir Next Arabic Bold"/>
                  <a:ea typeface=" Avenir Next Arabic Bold"/>
                  <a:cs typeface=" Avenir Next Arabic Bold"/>
                  <a:sym typeface=" Avenir Next Arabic Bold"/>
                </a:rPr>
                <a:t>06</a:t>
              </a:r>
            </a:p>
          </p:txBody>
        </p:sp>
      </p:grpSp>
      <p:sp>
        <p:nvSpPr>
          <p:cNvPr id="21" name="Freeform 21"/>
          <p:cNvSpPr/>
          <p:nvPr/>
        </p:nvSpPr>
        <p:spPr>
          <a:xfrm rot="707698">
            <a:off x="16084811" y="-393841"/>
            <a:ext cx="1335991" cy="1846265"/>
          </a:xfrm>
          <a:custGeom>
            <a:avLst/>
            <a:gdLst/>
            <a:ahLst/>
            <a:cxnLst/>
            <a:rect l="l" t="t" r="r" b="b"/>
            <a:pathLst>
              <a:path w="1335991" h="1846265">
                <a:moveTo>
                  <a:pt x="0" y="0"/>
                </a:moveTo>
                <a:lnTo>
                  <a:pt x="1335991" y="0"/>
                </a:lnTo>
                <a:lnTo>
                  <a:pt x="1335991" y="1846266"/>
                </a:lnTo>
                <a:lnTo>
                  <a:pt x="0" y="1846266"/>
                </a:lnTo>
                <a:lnTo>
                  <a:pt x="0" y="0"/>
                </a:lnTo>
                <a:close/>
              </a:path>
            </a:pathLst>
          </a:custGeom>
          <a:blipFill>
            <a:blip r:embed="rId3"/>
            <a:stretch>
              <a:fillRect/>
            </a:stretch>
          </a:blipFill>
        </p:spPr>
      </p:sp>
      <p:sp>
        <p:nvSpPr>
          <p:cNvPr id="22" name="Freeform 22"/>
          <p:cNvSpPr/>
          <p:nvPr/>
        </p:nvSpPr>
        <p:spPr>
          <a:xfrm rot="1746722">
            <a:off x="17530049" y="3952545"/>
            <a:ext cx="1401516" cy="1230896"/>
          </a:xfrm>
          <a:custGeom>
            <a:avLst/>
            <a:gdLst/>
            <a:ahLst/>
            <a:cxnLst/>
            <a:rect l="l" t="t" r="r" b="b"/>
            <a:pathLst>
              <a:path w="1401516" h="1230896">
                <a:moveTo>
                  <a:pt x="0" y="0"/>
                </a:moveTo>
                <a:lnTo>
                  <a:pt x="1401516" y="0"/>
                </a:lnTo>
                <a:lnTo>
                  <a:pt x="1401516" y="1230896"/>
                </a:lnTo>
                <a:lnTo>
                  <a:pt x="0" y="1230896"/>
                </a:lnTo>
                <a:lnTo>
                  <a:pt x="0" y="0"/>
                </a:lnTo>
                <a:close/>
              </a:path>
            </a:pathLst>
          </a:custGeom>
          <a:blipFill>
            <a:blip r:embed="rId4"/>
            <a:stretch>
              <a:fillRect/>
            </a:stretch>
          </a:blipFill>
        </p:spPr>
      </p:sp>
      <p:sp>
        <p:nvSpPr>
          <p:cNvPr id="23" name="Freeform 23"/>
          <p:cNvSpPr/>
          <p:nvPr/>
        </p:nvSpPr>
        <p:spPr>
          <a:xfrm rot="532789">
            <a:off x="17074286" y="1711255"/>
            <a:ext cx="1303210" cy="1073232"/>
          </a:xfrm>
          <a:custGeom>
            <a:avLst/>
            <a:gdLst/>
            <a:ahLst/>
            <a:cxnLst/>
            <a:rect l="l" t="t" r="r" b="b"/>
            <a:pathLst>
              <a:path w="1303210" h="1073232">
                <a:moveTo>
                  <a:pt x="0" y="0"/>
                </a:moveTo>
                <a:lnTo>
                  <a:pt x="1303210" y="0"/>
                </a:lnTo>
                <a:lnTo>
                  <a:pt x="1303210" y="1073232"/>
                </a:lnTo>
                <a:lnTo>
                  <a:pt x="0" y="1073232"/>
                </a:lnTo>
                <a:lnTo>
                  <a:pt x="0" y="0"/>
                </a:lnTo>
                <a:close/>
              </a:path>
            </a:pathLst>
          </a:custGeom>
          <a:blipFill>
            <a:blip r:embed="rId5"/>
            <a:stretch>
              <a:fillRect/>
            </a:stretch>
          </a:blipFill>
        </p:spPr>
      </p:sp>
      <p:sp>
        <p:nvSpPr>
          <p:cNvPr id="24" name="Freeform 24"/>
          <p:cNvSpPr/>
          <p:nvPr/>
        </p:nvSpPr>
        <p:spPr>
          <a:xfrm>
            <a:off x="17487345" y="495603"/>
            <a:ext cx="574216" cy="610868"/>
          </a:xfrm>
          <a:custGeom>
            <a:avLst/>
            <a:gdLst/>
            <a:ahLst/>
            <a:cxnLst/>
            <a:rect l="l" t="t" r="r" b="b"/>
            <a:pathLst>
              <a:path w="574216" h="610868">
                <a:moveTo>
                  <a:pt x="0" y="0"/>
                </a:moveTo>
                <a:lnTo>
                  <a:pt x="574216" y="0"/>
                </a:lnTo>
                <a:lnTo>
                  <a:pt x="574216" y="610868"/>
                </a:lnTo>
                <a:lnTo>
                  <a:pt x="0" y="610868"/>
                </a:lnTo>
                <a:lnTo>
                  <a:pt x="0" y="0"/>
                </a:lnTo>
                <a:close/>
              </a:path>
            </a:pathLst>
          </a:custGeom>
          <a:blipFill>
            <a:blip r:embed="rId6"/>
            <a:stretch>
              <a:fillRect/>
            </a:stretch>
          </a:blipFill>
        </p:spPr>
      </p:sp>
      <p:sp>
        <p:nvSpPr>
          <p:cNvPr id="25" name="Freeform 25"/>
          <p:cNvSpPr/>
          <p:nvPr/>
        </p:nvSpPr>
        <p:spPr>
          <a:xfrm>
            <a:off x="17703049" y="1391579"/>
            <a:ext cx="554651" cy="564555"/>
          </a:xfrm>
          <a:custGeom>
            <a:avLst/>
            <a:gdLst/>
            <a:ahLst/>
            <a:cxnLst/>
            <a:rect l="l" t="t" r="r" b="b"/>
            <a:pathLst>
              <a:path w="554651" h="564555">
                <a:moveTo>
                  <a:pt x="0" y="0"/>
                </a:moveTo>
                <a:lnTo>
                  <a:pt x="554650" y="0"/>
                </a:lnTo>
                <a:lnTo>
                  <a:pt x="554650" y="564555"/>
                </a:lnTo>
                <a:lnTo>
                  <a:pt x="0" y="564555"/>
                </a:lnTo>
                <a:lnTo>
                  <a:pt x="0" y="0"/>
                </a:lnTo>
                <a:close/>
              </a:path>
            </a:pathLst>
          </a:custGeom>
          <a:blipFill>
            <a:blip r:embed="rId7"/>
            <a:stretch>
              <a:fillRect/>
            </a:stretch>
          </a:blipFill>
        </p:spPr>
      </p:sp>
      <p:sp>
        <p:nvSpPr>
          <p:cNvPr id="26" name="Freeform 26"/>
          <p:cNvSpPr/>
          <p:nvPr/>
        </p:nvSpPr>
        <p:spPr>
          <a:xfrm rot="8100000">
            <a:off x="17656613" y="3069623"/>
            <a:ext cx="498907" cy="520137"/>
          </a:xfrm>
          <a:custGeom>
            <a:avLst/>
            <a:gdLst/>
            <a:ahLst/>
            <a:cxnLst/>
            <a:rect l="l" t="t" r="r" b="b"/>
            <a:pathLst>
              <a:path w="498907" h="520137">
                <a:moveTo>
                  <a:pt x="0" y="0"/>
                </a:moveTo>
                <a:lnTo>
                  <a:pt x="498907" y="0"/>
                </a:lnTo>
                <a:lnTo>
                  <a:pt x="498907" y="520137"/>
                </a:lnTo>
                <a:lnTo>
                  <a:pt x="0" y="520137"/>
                </a:lnTo>
                <a:lnTo>
                  <a:pt x="0" y="0"/>
                </a:lnTo>
                <a:close/>
              </a:path>
            </a:pathLst>
          </a:custGeom>
          <a:blipFill>
            <a:blip r:embed="rId8"/>
            <a:stretch>
              <a:fillRect/>
            </a:stretch>
          </a:blipFill>
        </p:spPr>
      </p:sp>
      <p:sp>
        <p:nvSpPr>
          <p:cNvPr id="27" name="Freeform 27"/>
          <p:cNvSpPr/>
          <p:nvPr/>
        </p:nvSpPr>
        <p:spPr>
          <a:xfrm rot="330771">
            <a:off x="17432750" y="8052663"/>
            <a:ext cx="946633" cy="1568160"/>
          </a:xfrm>
          <a:custGeom>
            <a:avLst/>
            <a:gdLst/>
            <a:ahLst/>
            <a:cxnLst/>
            <a:rect l="l" t="t" r="r" b="b"/>
            <a:pathLst>
              <a:path w="946633" h="1568160">
                <a:moveTo>
                  <a:pt x="0" y="0"/>
                </a:moveTo>
                <a:lnTo>
                  <a:pt x="946633" y="0"/>
                </a:lnTo>
                <a:lnTo>
                  <a:pt x="946633" y="1568160"/>
                </a:lnTo>
                <a:lnTo>
                  <a:pt x="0" y="1568160"/>
                </a:lnTo>
                <a:lnTo>
                  <a:pt x="0" y="0"/>
                </a:lnTo>
                <a:close/>
              </a:path>
            </a:pathLst>
          </a:custGeom>
          <a:blipFill>
            <a:blip r:embed="rId9"/>
            <a:stretch>
              <a:fillRect/>
            </a:stretch>
          </a:blipFill>
        </p:spPr>
      </p:sp>
      <p:sp>
        <p:nvSpPr>
          <p:cNvPr id="28" name="Freeform 28"/>
          <p:cNvSpPr/>
          <p:nvPr/>
        </p:nvSpPr>
        <p:spPr>
          <a:xfrm rot="-5400000">
            <a:off x="16975356" y="9647295"/>
            <a:ext cx="1240079" cy="1270824"/>
          </a:xfrm>
          <a:custGeom>
            <a:avLst/>
            <a:gdLst/>
            <a:ahLst/>
            <a:cxnLst/>
            <a:rect l="l" t="t" r="r" b="b"/>
            <a:pathLst>
              <a:path w="1240079" h="1270824">
                <a:moveTo>
                  <a:pt x="0" y="0"/>
                </a:moveTo>
                <a:lnTo>
                  <a:pt x="1240078" y="0"/>
                </a:lnTo>
                <a:lnTo>
                  <a:pt x="1240078" y="1270824"/>
                </a:lnTo>
                <a:lnTo>
                  <a:pt x="0" y="1270824"/>
                </a:lnTo>
                <a:lnTo>
                  <a:pt x="0" y="0"/>
                </a:lnTo>
                <a:close/>
              </a:path>
            </a:pathLst>
          </a:custGeom>
          <a:blipFill>
            <a:blip r:embed="rId10"/>
            <a:stretch>
              <a:fillRect/>
            </a:stretch>
          </a:blipFill>
        </p:spPr>
      </p:sp>
      <p:sp>
        <p:nvSpPr>
          <p:cNvPr id="29" name="Freeform 29"/>
          <p:cNvSpPr/>
          <p:nvPr/>
        </p:nvSpPr>
        <p:spPr>
          <a:xfrm>
            <a:off x="16199746" y="8872062"/>
            <a:ext cx="889156" cy="898138"/>
          </a:xfrm>
          <a:custGeom>
            <a:avLst/>
            <a:gdLst/>
            <a:ahLst/>
            <a:cxnLst/>
            <a:rect l="l" t="t" r="r" b="b"/>
            <a:pathLst>
              <a:path w="889156" h="898138">
                <a:moveTo>
                  <a:pt x="0" y="0"/>
                </a:moveTo>
                <a:lnTo>
                  <a:pt x="889156" y="0"/>
                </a:lnTo>
                <a:lnTo>
                  <a:pt x="889156" y="898137"/>
                </a:lnTo>
                <a:lnTo>
                  <a:pt x="0" y="898137"/>
                </a:lnTo>
                <a:lnTo>
                  <a:pt x="0" y="0"/>
                </a:lnTo>
                <a:close/>
              </a:path>
            </a:pathLst>
          </a:custGeom>
          <a:blipFill>
            <a:blip r:embed="rId11"/>
            <a:stretch>
              <a:fillRect/>
            </a:stretch>
          </a:blipFill>
        </p:spPr>
      </p:sp>
      <p:sp>
        <p:nvSpPr>
          <p:cNvPr id="30" name="Freeform 30"/>
          <p:cNvSpPr/>
          <p:nvPr/>
        </p:nvSpPr>
        <p:spPr>
          <a:xfrm rot="3127714">
            <a:off x="16772767" y="6083152"/>
            <a:ext cx="2049945" cy="1158664"/>
          </a:xfrm>
          <a:custGeom>
            <a:avLst/>
            <a:gdLst/>
            <a:ahLst/>
            <a:cxnLst/>
            <a:rect l="l" t="t" r="r" b="b"/>
            <a:pathLst>
              <a:path w="2049945" h="1158664">
                <a:moveTo>
                  <a:pt x="0" y="0"/>
                </a:moveTo>
                <a:lnTo>
                  <a:pt x="2049944" y="0"/>
                </a:lnTo>
                <a:lnTo>
                  <a:pt x="2049944" y="1158664"/>
                </a:lnTo>
                <a:lnTo>
                  <a:pt x="0" y="1158664"/>
                </a:lnTo>
                <a:lnTo>
                  <a:pt x="0" y="0"/>
                </a:lnTo>
                <a:close/>
              </a:path>
            </a:pathLst>
          </a:custGeom>
          <a:blipFill>
            <a:blip r:embed="rId12"/>
            <a:stretch>
              <a:fillRect/>
            </a:stretch>
          </a:blipFill>
        </p:spPr>
      </p:sp>
      <p:sp>
        <p:nvSpPr>
          <p:cNvPr id="31" name="Freeform 31"/>
          <p:cNvSpPr/>
          <p:nvPr/>
        </p:nvSpPr>
        <p:spPr>
          <a:xfrm>
            <a:off x="17259300" y="7827234"/>
            <a:ext cx="424273" cy="451355"/>
          </a:xfrm>
          <a:custGeom>
            <a:avLst/>
            <a:gdLst/>
            <a:ahLst/>
            <a:cxnLst/>
            <a:rect l="l" t="t" r="r" b="b"/>
            <a:pathLst>
              <a:path w="424273" h="451355">
                <a:moveTo>
                  <a:pt x="0" y="0"/>
                </a:moveTo>
                <a:lnTo>
                  <a:pt x="424273" y="0"/>
                </a:lnTo>
                <a:lnTo>
                  <a:pt x="424273" y="451355"/>
                </a:lnTo>
                <a:lnTo>
                  <a:pt x="0" y="451355"/>
                </a:lnTo>
                <a:lnTo>
                  <a:pt x="0" y="0"/>
                </a:lnTo>
                <a:close/>
              </a:path>
            </a:pathLst>
          </a:custGeom>
          <a:blipFill>
            <a:blip r:embed="rId6"/>
            <a:stretch>
              <a:fillRect/>
            </a:stretch>
          </a:blipFill>
        </p:spPr>
      </p:sp>
      <p:sp>
        <p:nvSpPr>
          <p:cNvPr id="32" name="TextBox 32"/>
          <p:cNvSpPr txBox="1"/>
          <p:nvPr/>
        </p:nvSpPr>
        <p:spPr>
          <a:xfrm>
            <a:off x="8612924" y="4610756"/>
            <a:ext cx="7586822" cy="1747251"/>
          </a:xfrm>
          <a:prstGeom prst="rect">
            <a:avLst/>
          </a:prstGeom>
        </p:spPr>
        <p:txBody>
          <a:bodyPr lIns="0" tIns="0" rIns="0" bIns="0" rtlCol="0" anchor="t">
            <a:spAutoFit/>
          </a:bodyPr>
          <a:lstStyle/>
          <a:p>
            <a:pPr algn="l">
              <a:lnSpc>
                <a:spcPts val="7025"/>
              </a:lnSpc>
            </a:pPr>
            <a:r>
              <a:rPr lang="en-US" sz="5018" b="1">
                <a:solidFill>
                  <a:srgbClr val="2FBC72"/>
                </a:solidFill>
                <a:latin typeface=" Avenir Next Arabic Bold"/>
                <a:ea typeface=" Avenir Next Arabic Bold"/>
                <a:cs typeface=" Avenir Next Arabic Bold"/>
                <a:sym typeface=" Avenir Next Arabic Bold"/>
              </a:rPr>
              <a:t>Walking/wheeling produces 0 emissions!   </a:t>
            </a:r>
          </a:p>
        </p:txBody>
      </p:sp>
      <p:grpSp>
        <p:nvGrpSpPr>
          <p:cNvPr id="33" name="Group 33"/>
          <p:cNvGrpSpPr/>
          <p:nvPr/>
        </p:nvGrpSpPr>
        <p:grpSpPr>
          <a:xfrm>
            <a:off x="8607633" y="3329692"/>
            <a:ext cx="1072734" cy="1090613"/>
            <a:chOff x="0" y="0"/>
            <a:chExt cx="1430312" cy="1454150"/>
          </a:xfrm>
        </p:grpSpPr>
        <p:sp>
          <p:nvSpPr>
            <p:cNvPr id="34" name="Freeform 34"/>
            <p:cNvSpPr/>
            <p:nvPr/>
          </p:nvSpPr>
          <p:spPr>
            <a:xfrm>
              <a:off x="0" y="0"/>
              <a:ext cx="1430312" cy="1454150"/>
            </a:xfrm>
            <a:custGeom>
              <a:avLst/>
              <a:gdLst/>
              <a:ahLst/>
              <a:cxnLst/>
              <a:rect l="l" t="t" r="r" b="b"/>
              <a:pathLst>
                <a:path w="1430312" h="1454150">
                  <a:moveTo>
                    <a:pt x="0" y="0"/>
                  </a:moveTo>
                  <a:lnTo>
                    <a:pt x="1430312" y="0"/>
                  </a:lnTo>
                  <a:lnTo>
                    <a:pt x="1430312" y="1454150"/>
                  </a:lnTo>
                  <a:lnTo>
                    <a:pt x="0" y="1454150"/>
                  </a:lnTo>
                  <a:lnTo>
                    <a:pt x="0" y="0"/>
                  </a:lnTo>
                  <a:close/>
                </a:path>
              </a:pathLst>
            </a:custGeom>
            <a:blipFill>
              <a:blip r:embed="rId13"/>
              <a:stretch>
                <a:fillRect/>
              </a:stretch>
            </a:blipFill>
          </p:spPr>
        </p:sp>
        <p:grpSp>
          <p:nvGrpSpPr>
            <p:cNvPr id="35" name="Group 35"/>
            <p:cNvGrpSpPr/>
            <p:nvPr/>
          </p:nvGrpSpPr>
          <p:grpSpPr>
            <a:xfrm>
              <a:off x="274582" y="286501"/>
              <a:ext cx="881148" cy="881148"/>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F4E5"/>
              </a:solidFill>
            </p:spPr>
          </p:sp>
          <p:sp>
            <p:nvSpPr>
              <p:cNvPr id="37" name="TextBox 37"/>
              <p:cNvSpPr txBox="1"/>
              <p:nvPr/>
            </p:nvSpPr>
            <p:spPr>
              <a:xfrm>
                <a:off x="76200" y="38100"/>
                <a:ext cx="660400" cy="698500"/>
              </a:xfrm>
              <a:prstGeom prst="rect">
                <a:avLst/>
              </a:prstGeom>
            </p:spPr>
            <p:txBody>
              <a:bodyPr lIns="50800" tIns="50800" rIns="50800" bIns="50800" rtlCol="0" anchor="ctr"/>
              <a:lstStyle/>
              <a:p>
                <a:pPr algn="ctr">
                  <a:lnSpc>
                    <a:spcPts val="3079"/>
                  </a:lnSpc>
                </a:pPr>
                <a:endParaRPr/>
              </a:p>
            </p:txBody>
          </p:sp>
        </p:grpSp>
        <p:sp>
          <p:nvSpPr>
            <p:cNvPr id="38" name="Freeform 38"/>
            <p:cNvSpPr/>
            <p:nvPr/>
          </p:nvSpPr>
          <p:spPr>
            <a:xfrm rot="-510521">
              <a:off x="364556" y="422473"/>
              <a:ext cx="791174" cy="609204"/>
            </a:xfrm>
            <a:custGeom>
              <a:avLst/>
              <a:gdLst/>
              <a:ahLst/>
              <a:cxnLst/>
              <a:rect l="l" t="t" r="r" b="b"/>
              <a:pathLst>
                <a:path w="791174" h="609204">
                  <a:moveTo>
                    <a:pt x="0" y="0"/>
                  </a:moveTo>
                  <a:lnTo>
                    <a:pt x="791174" y="0"/>
                  </a:lnTo>
                  <a:lnTo>
                    <a:pt x="791174" y="609204"/>
                  </a:lnTo>
                  <a:lnTo>
                    <a:pt x="0" y="60920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6F4E5"/>
        </a:solidFill>
        <a:effectLst/>
      </p:bgPr>
    </p:bg>
    <p:spTree>
      <p:nvGrpSpPr>
        <p:cNvPr id="1" name=""/>
        <p:cNvGrpSpPr/>
        <p:nvPr/>
      </p:nvGrpSpPr>
      <p:grpSpPr>
        <a:xfrm>
          <a:off x="0" y="0"/>
          <a:ext cx="0" cy="0"/>
          <a:chOff x="0" y="0"/>
          <a:chExt cx="0" cy="0"/>
        </a:xfrm>
      </p:grpSpPr>
      <p:sp>
        <p:nvSpPr>
          <p:cNvPr id="2" name="Freeform 2"/>
          <p:cNvSpPr/>
          <p:nvPr/>
        </p:nvSpPr>
        <p:spPr>
          <a:xfrm rot="-255000">
            <a:off x="2749705" y="2448277"/>
            <a:ext cx="5191692" cy="5191692"/>
          </a:xfrm>
          <a:custGeom>
            <a:avLst/>
            <a:gdLst/>
            <a:ahLst/>
            <a:cxnLst/>
            <a:rect l="l" t="t" r="r" b="b"/>
            <a:pathLst>
              <a:path w="5191692" h="5191692">
                <a:moveTo>
                  <a:pt x="0" y="0"/>
                </a:moveTo>
                <a:lnTo>
                  <a:pt x="5191691" y="0"/>
                </a:lnTo>
                <a:lnTo>
                  <a:pt x="5191691" y="5191691"/>
                </a:lnTo>
                <a:lnTo>
                  <a:pt x="0" y="5191691"/>
                </a:lnTo>
                <a:lnTo>
                  <a:pt x="0" y="0"/>
                </a:lnTo>
                <a:close/>
              </a:path>
            </a:pathLst>
          </a:custGeom>
          <a:blipFill>
            <a:blip r:embed="rId2"/>
            <a:stretch>
              <a:fillRect/>
            </a:stretch>
          </a:blipFill>
        </p:spPr>
      </p:sp>
      <p:grpSp>
        <p:nvGrpSpPr>
          <p:cNvPr id="3" name="Group 3"/>
          <p:cNvGrpSpPr/>
          <p:nvPr/>
        </p:nvGrpSpPr>
        <p:grpSpPr>
          <a:xfrm>
            <a:off x="698810" y="735101"/>
            <a:ext cx="962025" cy="962025"/>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01</a:t>
              </a:r>
            </a:p>
          </p:txBody>
        </p:sp>
      </p:grpSp>
      <p:grpSp>
        <p:nvGrpSpPr>
          <p:cNvPr id="6" name="Group 6"/>
          <p:cNvGrpSpPr/>
          <p:nvPr/>
        </p:nvGrpSpPr>
        <p:grpSpPr>
          <a:xfrm>
            <a:off x="698810" y="2303373"/>
            <a:ext cx="962025" cy="962025"/>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02</a:t>
              </a:r>
            </a:p>
          </p:txBody>
        </p:sp>
      </p:grpSp>
      <p:grpSp>
        <p:nvGrpSpPr>
          <p:cNvPr id="9" name="Group 9"/>
          <p:cNvGrpSpPr/>
          <p:nvPr/>
        </p:nvGrpSpPr>
        <p:grpSpPr>
          <a:xfrm>
            <a:off x="698810" y="3874998"/>
            <a:ext cx="962025" cy="962025"/>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03</a:t>
              </a:r>
            </a:p>
          </p:txBody>
        </p:sp>
      </p:grpSp>
      <p:grpSp>
        <p:nvGrpSpPr>
          <p:cNvPr id="12" name="Group 12"/>
          <p:cNvGrpSpPr/>
          <p:nvPr/>
        </p:nvGrpSpPr>
        <p:grpSpPr>
          <a:xfrm>
            <a:off x="698810" y="5446623"/>
            <a:ext cx="962025" cy="962025"/>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04</a:t>
              </a:r>
            </a:p>
          </p:txBody>
        </p:sp>
      </p:grpSp>
      <p:grpSp>
        <p:nvGrpSpPr>
          <p:cNvPr id="15" name="Group 15"/>
          <p:cNvGrpSpPr/>
          <p:nvPr/>
        </p:nvGrpSpPr>
        <p:grpSpPr>
          <a:xfrm>
            <a:off x="698810" y="7018248"/>
            <a:ext cx="962025" cy="962025"/>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05</a:t>
              </a:r>
            </a:p>
          </p:txBody>
        </p:sp>
      </p:grpSp>
      <p:grpSp>
        <p:nvGrpSpPr>
          <p:cNvPr id="18" name="Group 18"/>
          <p:cNvGrpSpPr/>
          <p:nvPr/>
        </p:nvGrpSpPr>
        <p:grpSpPr>
          <a:xfrm>
            <a:off x="698810" y="8589874"/>
            <a:ext cx="962025" cy="962025"/>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solidFill>
          </p:spPr>
        </p:sp>
        <p:sp>
          <p:nvSpPr>
            <p:cNvPr id="20" name="TextBox 20"/>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solidFill>
                  <a:latin typeface=" Avenir Next Arabic Bold"/>
                  <a:ea typeface=" Avenir Next Arabic Bold"/>
                  <a:cs typeface=" Avenir Next Arabic Bold"/>
                  <a:sym typeface=" Avenir Next Arabic Bold"/>
                </a:rPr>
                <a:t>06</a:t>
              </a:r>
            </a:p>
          </p:txBody>
        </p:sp>
      </p:grpSp>
      <p:sp>
        <p:nvSpPr>
          <p:cNvPr id="21" name="Freeform 21"/>
          <p:cNvSpPr/>
          <p:nvPr/>
        </p:nvSpPr>
        <p:spPr>
          <a:xfrm rot="707698">
            <a:off x="16084811" y="-393841"/>
            <a:ext cx="1335991" cy="1846265"/>
          </a:xfrm>
          <a:custGeom>
            <a:avLst/>
            <a:gdLst/>
            <a:ahLst/>
            <a:cxnLst/>
            <a:rect l="l" t="t" r="r" b="b"/>
            <a:pathLst>
              <a:path w="1335991" h="1846265">
                <a:moveTo>
                  <a:pt x="0" y="0"/>
                </a:moveTo>
                <a:lnTo>
                  <a:pt x="1335991" y="0"/>
                </a:lnTo>
                <a:lnTo>
                  <a:pt x="1335991" y="1846266"/>
                </a:lnTo>
                <a:lnTo>
                  <a:pt x="0" y="1846266"/>
                </a:lnTo>
                <a:lnTo>
                  <a:pt x="0" y="0"/>
                </a:lnTo>
                <a:close/>
              </a:path>
            </a:pathLst>
          </a:custGeom>
          <a:blipFill>
            <a:blip r:embed="rId3"/>
            <a:stretch>
              <a:fillRect/>
            </a:stretch>
          </a:blipFill>
        </p:spPr>
      </p:sp>
      <p:sp>
        <p:nvSpPr>
          <p:cNvPr id="22" name="Freeform 22"/>
          <p:cNvSpPr/>
          <p:nvPr/>
        </p:nvSpPr>
        <p:spPr>
          <a:xfrm rot="1746722">
            <a:off x="17530049" y="3952545"/>
            <a:ext cx="1401516" cy="1230896"/>
          </a:xfrm>
          <a:custGeom>
            <a:avLst/>
            <a:gdLst/>
            <a:ahLst/>
            <a:cxnLst/>
            <a:rect l="l" t="t" r="r" b="b"/>
            <a:pathLst>
              <a:path w="1401516" h="1230896">
                <a:moveTo>
                  <a:pt x="0" y="0"/>
                </a:moveTo>
                <a:lnTo>
                  <a:pt x="1401516" y="0"/>
                </a:lnTo>
                <a:lnTo>
                  <a:pt x="1401516" y="1230896"/>
                </a:lnTo>
                <a:lnTo>
                  <a:pt x="0" y="1230896"/>
                </a:lnTo>
                <a:lnTo>
                  <a:pt x="0" y="0"/>
                </a:lnTo>
                <a:close/>
              </a:path>
            </a:pathLst>
          </a:custGeom>
          <a:blipFill>
            <a:blip r:embed="rId4"/>
            <a:stretch>
              <a:fillRect/>
            </a:stretch>
          </a:blipFill>
        </p:spPr>
      </p:sp>
      <p:sp>
        <p:nvSpPr>
          <p:cNvPr id="23" name="Freeform 23"/>
          <p:cNvSpPr/>
          <p:nvPr/>
        </p:nvSpPr>
        <p:spPr>
          <a:xfrm rot="532789">
            <a:off x="17074286" y="1711255"/>
            <a:ext cx="1303210" cy="1073232"/>
          </a:xfrm>
          <a:custGeom>
            <a:avLst/>
            <a:gdLst/>
            <a:ahLst/>
            <a:cxnLst/>
            <a:rect l="l" t="t" r="r" b="b"/>
            <a:pathLst>
              <a:path w="1303210" h="1073232">
                <a:moveTo>
                  <a:pt x="0" y="0"/>
                </a:moveTo>
                <a:lnTo>
                  <a:pt x="1303210" y="0"/>
                </a:lnTo>
                <a:lnTo>
                  <a:pt x="1303210" y="1073232"/>
                </a:lnTo>
                <a:lnTo>
                  <a:pt x="0" y="1073232"/>
                </a:lnTo>
                <a:lnTo>
                  <a:pt x="0" y="0"/>
                </a:lnTo>
                <a:close/>
              </a:path>
            </a:pathLst>
          </a:custGeom>
          <a:blipFill>
            <a:blip r:embed="rId5"/>
            <a:stretch>
              <a:fillRect/>
            </a:stretch>
          </a:blipFill>
        </p:spPr>
      </p:sp>
      <p:sp>
        <p:nvSpPr>
          <p:cNvPr id="24" name="Freeform 24"/>
          <p:cNvSpPr/>
          <p:nvPr/>
        </p:nvSpPr>
        <p:spPr>
          <a:xfrm>
            <a:off x="17487345" y="495603"/>
            <a:ext cx="574216" cy="610868"/>
          </a:xfrm>
          <a:custGeom>
            <a:avLst/>
            <a:gdLst/>
            <a:ahLst/>
            <a:cxnLst/>
            <a:rect l="l" t="t" r="r" b="b"/>
            <a:pathLst>
              <a:path w="574216" h="610868">
                <a:moveTo>
                  <a:pt x="0" y="0"/>
                </a:moveTo>
                <a:lnTo>
                  <a:pt x="574216" y="0"/>
                </a:lnTo>
                <a:lnTo>
                  <a:pt x="574216" y="610868"/>
                </a:lnTo>
                <a:lnTo>
                  <a:pt x="0" y="610868"/>
                </a:lnTo>
                <a:lnTo>
                  <a:pt x="0" y="0"/>
                </a:lnTo>
                <a:close/>
              </a:path>
            </a:pathLst>
          </a:custGeom>
          <a:blipFill>
            <a:blip r:embed="rId6"/>
            <a:stretch>
              <a:fillRect/>
            </a:stretch>
          </a:blipFill>
        </p:spPr>
      </p:sp>
      <p:sp>
        <p:nvSpPr>
          <p:cNvPr id="25" name="Freeform 25"/>
          <p:cNvSpPr/>
          <p:nvPr/>
        </p:nvSpPr>
        <p:spPr>
          <a:xfrm>
            <a:off x="17703049" y="1391579"/>
            <a:ext cx="554651" cy="564555"/>
          </a:xfrm>
          <a:custGeom>
            <a:avLst/>
            <a:gdLst/>
            <a:ahLst/>
            <a:cxnLst/>
            <a:rect l="l" t="t" r="r" b="b"/>
            <a:pathLst>
              <a:path w="554651" h="564555">
                <a:moveTo>
                  <a:pt x="0" y="0"/>
                </a:moveTo>
                <a:lnTo>
                  <a:pt x="554650" y="0"/>
                </a:lnTo>
                <a:lnTo>
                  <a:pt x="554650" y="564555"/>
                </a:lnTo>
                <a:lnTo>
                  <a:pt x="0" y="564555"/>
                </a:lnTo>
                <a:lnTo>
                  <a:pt x="0" y="0"/>
                </a:lnTo>
                <a:close/>
              </a:path>
            </a:pathLst>
          </a:custGeom>
          <a:blipFill>
            <a:blip r:embed="rId7"/>
            <a:stretch>
              <a:fillRect/>
            </a:stretch>
          </a:blipFill>
        </p:spPr>
      </p:sp>
      <p:sp>
        <p:nvSpPr>
          <p:cNvPr id="26" name="Freeform 26"/>
          <p:cNvSpPr/>
          <p:nvPr/>
        </p:nvSpPr>
        <p:spPr>
          <a:xfrm rot="8100000">
            <a:off x="17656613" y="3069623"/>
            <a:ext cx="498907" cy="520137"/>
          </a:xfrm>
          <a:custGeom>
            <a:avLst/>
            <a:gdLst/>
            <a:ahLst/>
            <a:cxnLst/>
            <a:rect l="l" t="t" r="r" b="b"/>
            <a:pathLst>
              <a:path w="498907" h="520137">
                <a:moveTo>
                  <a:pt x="0" y="0"/>
                </a:moveTo>
                <a:lnTo>
                  <a:pt x="498907" y="0"/>
                </a:lnTo>
                <a:lnTo>
                  <a:pt x="498907" y="520137"/>
                </a:lnTo>
                <a:lnTo>
                  <a:pt x="0" y="520137"/>
                </a:lnTo>
                <a:lnTo>
                  <a:pt x="0" y="0"/>
                </a:lnTo>
                <a:close/>
              </a:path>
            </a:pathLst>
          </a:custGeom>
          <a:blipFill>
            <a:blip r:embed="rId8"/>
            <a:stretch>
              <a:fillRect/>
            </a:stretch>
          </a:blipFill>
        </p:spPr>
      </p:sp>
      <p:sp>
        <p:nvSpPr>
          <p:cNvPr id="27" name="Freeform 27"/>
          <p:cNvSpPr/>
          <p:nvPr/>
        </p:nvSpPr>
        <p:spPr>
          <a:xfrm rot="330771">
            <a:off x="17432750" y="8052663"/>
            <a:ext cx="946633" cy="1568160"/>
          </a:xfrm>
          <a:custGeom>
            <a:avLst/>
            <a:gdLst/>
            <a:ahLst/>
            <a:cxnLst/>
            <a:rect l="l" t="t" r="r" b="b"/>
            <a:pathLst>
              <a:path w="946633" h="1568160">
                <a:moveTo>
                  <a:pt x="0" y="0"/>
                </a:moveTo>
                <a:lnTo>
                  <a:pt x="946633" y="0"/>
                </a:lnTo>
                <a:lnTo>
                  <a:pt x="946633" y="1568160"/>
                </a:lnTo>
                <a:lnTo>
                  <a:pt x="0" y="1568160"/>
                </a:lnTo>
                <a:lnTo>
                  <a:pt x="0" y="0"/>
                </a:lnTo>
                <a:close/>
              </a:path>
            </a:pathLst>
          </a:custGeom>
          <a:blipFill>
            <a:blip r:embed="rId9"/>
            <a:stretch>
              <a:fillRect/>
            </a:stretch>
          </a:blipFill>
        </p:spPr>
      </p:sp>
      <p:sp>
        <p:nvSpPr>
          <p:cNvPr id="28" name="Freeform 28"/>
          <p:cNvSpPr/>
          <p:nvPr/>
        </p:nvSpPr>
        <p:spPr>
          <a:xfrm rot="-5400000">
            <a:off x="16975356" y="9647295"/>
            <a:ext cx="1240079" cy="1270824"/>
          </a:xfrm>
          <a:custGeom>
            <a:avLst/>
            <a:gdLst/>
            <a:ahLst/>
            <a:cxnLst/>
            <a:rect l="l" t="t" r="r" b="b"/>
            <a:pathLst>
              <a:path w="1240079" h="1270824">
                <a:moveTo>
                  <a:pt x="0" y="0"/>
                </a:moveTo>
                <a:lnTo>
                  <a:pt x="1240078" y="0"/>
                </a:lnTo>
                <a:lnTo>
                  <a:pt x="1240078" y="1270824"/>
                </a:lnTo>
                <a:lnTo>
                  <a:pt x="0" y="1270824"/>
                </a:lnTo>
                <a:lnTo>
                  <a:pt x="0" y="0"/>
                </a:lnTo>
                <a:close/>
              </a:path>
            </a:pathLst>
          </a:custGeom>
          <a:blipFill>
            <a:blip r:embed="rId10"/>
            <a:stretch>
              <a:fillRect/>
            </a:stretch>
          </a:blipFill>
        </p:spPr>
      </p:sp>
      <p:sp>
        <p:nvSpPr>
          <p:cNvPr id="29" name="Freeform 29"/>
          <p:cNvSpPr/>
          <p:nvPr/>
        </p:nvSpPr>
        <p:spPr>
          <a:xfrm>
            <a:off x="16199746" y="8872062"/>
            <a:ext cx="889156" cy="898138"/>
          </a:xfrm>
          <a:custGeom>
            <a:avLst/>
            <a:gdLst/>
            <a:ahLst/>
            <a:cxnLst/>
            <a:rect l="l" t="t" r="r" b="b"/>
            <a:pathLst>
              <a:path w="889156" h="898138">
                <a:moveTo>
                  <a:pt x="0" y="0"/>
                </a:moveTo>
                <a:lnTo>
                  <a:pt x="889156" y="0"/>
                </a:lnTo>
                <a:lnTo>
                  <a:pt x="889156" y="898137"/>
                </a:lnTo>
                <a:lnTo>
                  <a:pt x="0" y="898137"/>
                </a:lnTo>
                <a:lnTo>
                  <a:pt x="0" y="0"/>
                </a:lnTo>
                <a:close/>
              </a:path>
            </a:pathLst>
          </a:custGeom>
          <a:blipFill>
            <a:blip r:embed="rId11"/>
            <a:stretch>
              <a:fillRect/>
            </a:stretch>
          </a:blipFill>
        </p:spPr>
      </p:sp>
      <p:sp>
        <p:nvSpPr>
          <p:cNvPr id="30" name="Freeform 30"/>
          <p:cNvSpPr/>
          <p:nvPr/>
        </p:nvSpPr>
        <p:spPr>
          <a:xfrm rot="3127714">
            <a:off x="16772767" y="6083152"/>
            <a:ext cx="2049945" cy="1158664"/>
          </a:xfrm>
          <a:custGeom>
            <a:avLst/>
            <a:gdLst/>
            <a:ahLst/>
            <a:cxnLst/>
            <a:rect l="l" t="t" r="r" b="b"/>
            <a:pathLst>
              <a:path w="2049945" h="1158664">
                <a:moveTo>
                  <a:pt x="0" y="0"/>
                </a:moveTo>
                <a:lnTo>
                  <a:pt x="2049944" y="0"/>
                </a:lnTo>
                <a:lnTo>
                  <a:pt x="2049944" y="1158664"/>
                </a:lnTo>
                <a:lnTo>
                  <a:pt x="0" y="1158664"/>
                </a:lnTo>
                <a:lnTo>
                  <a:pt x="0" y="0"/>
                </a:lnTo>
                <a:close/>
              </a:path>
            </a:pathLst>
          </a:custGeom>
          <a:blipFill>
            <a:blip r:embed="rId12"/>
            <a:stretch>
              <a:fillRect/>
            </a:stretch>
          </a:blipFill>
        </p:spPr>
      </p:sp>
      <p:sp>
        <p:nvSpPr>
          <p:cNvPr id="31" name="Freeform 31"/>
          <p:cNvSpPr/>
          <p:nvPr/>
        </p:nvSpPr>
        <p:spPr>
          <a:xfrm>
            <a:off x="17259300" y="7827234"/>
            <a:ext cx="424273" cy="451355"/>
          </a:xfrm>
          <a:custGeom>
            <a:avLst/>
            <a:gdLst/>
            <a:ahLst/>
            <a:cxnLst/>
            <a:rect l="l" t="t" r="r" b="b"/>
            <a:pathLst>
              <a:path w="424273" h="451355">
                <a:moveTo>
                  <a:pt x="0" y="0"/>
                </a:moveTo>
                <a:lnTo>
                  <a:pt x="424273" y="0"/>
                </a:lnTo>
                <a:lnTo>
                  <a:pt x="424273" y="451355"/>
                </a:lnTo>
                <a:lnTo>
                  <a:pt x="0" y="451355"/>
                </a:lnTo>
                <a:lnTo>
                  <a:pt x="0" y="0"/>
                </a:lnTo>
                <a:close/>
              </a:path>
            </a:pathLst>
          </a:custGeom>
          <a:blipFill>
            <a:blip r:embed="rId6"/>
            <a:stretch>
              <a:fillRect/>
            </a:stretch>
          </a:blipFill>
        </p:spPr>
      </p:sp>
      <p:sp>
        <p:nvSpPr>
          <p:cNvPr id="32" name="Freeform 32"/>
          <p:cNvSpPr/>
          <p:nvPr/>
        </p:nvSpPr>
        <p:spPr>
          <a:xfrm>
            <a:off x="8605640" y="1068074"/>
            <a:ext cx="1076719" cy="1095946"/>
          </a:xfrm>
          <a:custGeom>
            <a:avLst/>
            <a:gdLst/>
            <a:ahLst/>
            <a:cxnLst/>
            <a:rect l="l" t="t" r="r" b="b"/>
            <a:pathLst>
              <a:path w="1076719" h="1095946">
                <a:moveTo>
                  <a:pt x="0" y="0"/>
                </a:moveTo>
                <a:lnTo>
                  <a:pt x="1076720" y="0"/>
                </a:lnTo>
                <a:lnTo>
                  <a:pt x="1076720" y="1095946"/>
                </a:lnTo>
                <a:lnTo>
                  <a:pt x="0" y="1095946"/>
                </a:lnTo>
                <a:lnTo>
                  <a:pt x="0" y="0"/>
                </a:lnTo>
                <a:close/>
              </a:path>
            </a:pathLst>
          </a:custGeom>
          <a:blipFill>
            <a:blip r:embed="rId7"/>
            <a:stretch>
              <a:fillRect/>
            </a:stretch>
          </a:blipFill>
        </p:spPr>
      </p:sp>
      <p:grpSp>
        <p:nvGrpSpPr>
          <p:cNvPr id="33" name="Group 33"/>
          <p:cNvGrpSpPr/>
          <p:nvPr/>
        </p:nvGrpSpPr>
        <p:grpSpPr>
          <a:xfrm>
            <a:off x="8351947" y="6189127"/>
            <a:ext cx="8206652" cy="2647617"/>
            <a:chOff x="0" y="0"/>
            <a:chExt cx="2941079" cy="948846"/>
          </a:xfrm>
        </p:grpSpPr>
        <p:sp>
          <p:nvSpPr>
            <p:cNvPr id="34" name="Freeform 34"/>
            <p:cNvSpPr/>
            <p:nvPr/>
          </p:nvSpPr>
          <p:spPr>
            <a:xfrm>
              <a:off x="0" y="0"/>
              <a:ext cx="2941079" cy="948846"/>
            </a:xfrm>
            <a:custGeom>
              <a:avLst/>
              <a:gdLst/>
              <a:ahLst/>
              <a:cxnLst/>
              <a:rect l="l" t="t" r="r" b="b"/>
              <a:pathLst>
                <a:path w="2941079" h="948846">
                  <a:moveTo>
                    <a:pt x="34905" y="0"/>
                  </a:moveTo>
                  <a:lnTo>
                    <a:pt x="2906174" y="0"/>
                  </a:lnTo>
                  <a:cubicBezTo>
                    <a:pt x="2925451" y="0"/>
                    <a:pt x="2941079" y="15627"/>
                    <a:pt x="2941079" y="34905"/>
                  </a:cubicBezTo>
                  <a:lnTo>
                    <a:pt x="2941079" y="913941"/>
                  </a:lnTo>
                  <a:cubicBezTo>
                    <a:pt x="2941079" y="933219"/>
                    <a:pt x="2925451" y="948846"/>
                    <a:pt x="2906174" y="948846"/>
                  </a:cubicBezTo>
                  <a:lnTo>
                    <a:pt x="34905" y="948846"/>
                  </a:lnTo>
                  <a:cubicBezTo>
                    <a:pt x="15627" y="948846"/>
                    <a:pt x="0" y="933219"/>
                    <a:pt x="0" y="913941"/>
                  </a:cubicBezTo>
                  <a:lnTo>
                    <a:pt x="0" y="34905"/>
                  </a:lnTo>
                  <a:cubicBezTo>
                    <a:pt x="0" y="15627"/>
                    <a:pt x="15627" y="0"/>
                    <a:pt x="34905" y="0"/>
                  </a:cubicBezTo>
                  <a:close/>
                </a:path>
              </a:pathLst>
            </a:custGeom>
            <a:solidFill>
              <a:srgbClr val="EA5A0C">
                <a:alpha val="11765"/>
              </a:srgbClr>
            </a:solidFill>
          </p:spPr>
        </p:sp>
        <p:sp>
          <p:nvSpPr>
            <p:cNvPr id="35" name="TextBox 35"/>
            <p:cNvSpPr txBox="1"/>
            <p:nvPr/>
          </p:nvSpPr>
          <p:spPr>
            <a:xfrm>
              <a:off x="0" y="-38100"/>
              <a:ext cx="2941079" cy="986946"/>
            </a:xfrm>
            <a:prstGeom prst="rect">
              <a:avLst/>
            </a:prstGeom>
          </p:spPr>
          <p:txBody>
            <a:bodyPr lIns="50800" tIns="50800" rIns="50800" bIns="50800" rtlCol="0" anchor="ctr"/>
            <a:lstStyle/>
            <a:p>
              <a:pPr algn="ctr">
                <a:lnSpc>
                  <a:spcPts val="2380"/>
                </a:lnSpc>
              </a:pPr>
              <a:endParaRPr/>
            </a:p>
          </p:txBody>
        </p:sp>
      </p:grpSp>
      <p:sp>
        <p:nvSpPr>
          <p:cNvPr id="36" name="TextBox 36"/>
          <p:cNvSpPr txBox="1"/>
          <p:nvPr/>
        </p:nvSpPr>
        <p:spPr>
          <a:xfrm>
            <a:off x="8730122" y="2346247"/>
            <a:ext cx="7180095" cy="6557233"/>
          </a:xfrm>
          <a:prstGeom prst="rect">
            <a:avLst/>
          </a:prstGeom>
        </p:spPr>
        <p:txBody>
          <a:bodyPr lIns="0" tIns="0" rIns="0" bIns="0" rtlCol="0" anchor="t">
            <a:spAutoFit/>
          </a:bodyPr>
          <a:lstStyle/>
          <a:p>
            <a:pPr algn="l">
              <a:lnSpc>
                <a:spcPts val="4001"/>
              </a:lnSpc>
            </a:pPr>
            <a:r>
              <a:rPr lang="en-US" sz="2858">
                <a:solidFill>
                  <a:srgbClr val="242325"/>
                </a:solidFill>
                <a:latin typeface=" Avenir Next Arabic"/>
                <a:ea typeface=" Avenir Next Arabic"/>
                <a:cs typeface=" Avenir Next Arabic"/>
                <a:sym typeface=" Avenir Next Arabic"/>
              </a:rPr>
              <a:t>Carbon emitted by travelling one kilometer can vary widely based on transport type: </a:t>
            </a:r>
          </a:p>
          <a:p>
            <a:pPr algn="l">
              <a:lnSpc>
                <a:spcPts val="4001"/>
              </a:lnSpc>
            </a:pPr>
            <a:r>
              <a:rPr lang="en-US" sz="2858">
                <a:solidFill>
                  <a:srgbClr val="242325"/>
                </a:solidFill>
                <a:latin typeface=" Avenir Next Arabic"/>
                <a:ea typeface=" Avenir Next Arabic"/>
                <a:cs typeface=" Avenir Next Arabic"/>
                <a:sym typeface=" Avenir Next Arabic"/>
              </a:rPr>
              <a:t> </a:t>
            </a:r>
          </a:p>
          <a:p>
            <a:pPr marL="617080" lvl="1" indent="-308540" algn="l">
              <a:lnSpc>
                <a:spcPts val="4001"/>
              </a:lnSpc>
              <a:buFont typeface="Arial"/>
              <a:buChar char="•"/>
            </a:pPr>
            <a:r>
              <a:rPr lang="en-US" sz="2858">
                <a:solidFill>
                  <a:srgbClr val="242325"/>
                </a:solidFill>
                <a:latin typeface=" Avenir Next Arabic"/>
                <a:ea typeface=" Avenir Next Arabic"/>
                <a:cs typeface=" Avenir Next Arabic"/>
                <a:sym typeface=" Avenir Next Arabic"/>
              </a:rPr>
              <a:t>Average car – 0.17kgCO2e </a:t>
            </a:r>
          </a:p>
          <a:p>
            <a:pPr marL="617080" lvl="1" indent="-308540" algn="l">
              <a:lnSpc>
                <a:spcPts val="4001"/>
              </a:lnSpc>
              <a:buFont typeface="Arial"/>
              <a:buChar char="•"/>
            </a:pPr>
            <a:r>
              <a:rPr lang="en-US" sz="2858">
                <a:solidFill>
                  <a:srgbClr val="242325"/>
                </a:solidFill>
                <a:latin typeface=" Avenir Next Arabic"/>
                <a:ea typeface=" Avenir Next Arabic"/>
                <a:cs typeface=" Avenir Next Arabic"/>
                <a:sym typeface=" Avenir Next Arabic"/>
              </a:rPr>
              <a:t>Tram/train - 0.03kgCO2e </a:t>
            </a:r>
          </a:p>
          <a:p>
            <a:pPr marL="617080" lvl="1" indent="-308540" algn="l">
              <a:lnSpc>
                <a:spcPts val="4001"/>
              </a:lnSpc>
              <a:buFont typeface="Arial"/>
              <a:buChar char="•"/>
            </a:pPr>
            <a:r>
              <a:rPr lang="en-US" sz="2858">
                <a:solidFill>
                  <a:srgbClr val="242325"/>
                </a:solidFill>
                <a:latin typeface=" Avenir Next Arabic"/>
                <a:ea typeface=" Avenir Next Arabic"/>
                <a:cs typeface=" Avenir Next Arabic"/>
                <a:sym typeface=" Avenir Next Arabic"/>
              </a:rPr>
              <a:t>Bus – 0.11kgCO2e </a:t>
            </a:r>
          </a:p>
          <a:p>
            <a:pPr marL="617080" lvl="1" indent="-308540" algn="l">
              <a:lnSpc>
                <a:spcPts val="4001"/>
              </a:lnSpc>
              <a:buFont typeface="Arial"/>
              <a:buChar char="•"/>
            </a:pPr>
            <a:r>
              <a:rPr lang="en-US" sz="2858">
                <a:solidFill>
                  <a:srgbClr val="242325"/>
                </a:solidFill>
                <a:latin typeface=" Avenir Next Arabic"/>
                <a:ea typeface=" Avenir Next Arabic"/>
                <a:cs typeface=" Avenir Next Arabic"/>
                <a:sym typeface=" Avenir Next Arabic"/>
              </a:rPr>
              <a:t>Walking/wheeling - 0kgCO2e </a:t>
            </a:r>
          </a:p>
          <a:p>
            <a:pPr algn="l">
              <a:lnSpc>
                <a:spcPts val="4001"/>
              </a:lnSpc>
            </a:pPr>
            <a:r>
              <a:rPr lang="en-US" sz="2858">
                <a:solidFill>
                  <a:srgbClr val="242325"/>
                </a:solidFill>
                <a:latin typeface=" Avenir Next Arabic"/>
                <a:ea typeface=" Avenir Next Arabic"/>
                <a:cs typeface=" Avenir Next Arabic"/>
                <a:sym typeface=" Avenir Next Arabic"/>
              </a:rPr>
              <a:t> </a:t>
            </a:r>
          </a:p>
          <a:p>
            <a:pPr algn="l">
              <a:lnSpc>
                <a:spcPts val="4001"/>
              </a:lnSpc>
            </a:pPr>
            <a:r>
              <a:rPr lang="en-US" sz="2858" b="1">
                <a:solidFill>
                  <a:srgbClr val="242325"/>
                </a:solidFill>
                <a:latin typeface=" Avenir Next Arabic Bold"/>
                <a:ea typeface=" Avenir Next Arabic Bold"/>
                <a:cs typeface=" Avenir Next Arabic Bold"/>
                <a:sym typeface=" Avenir Next Arabic Bold"/>
              </a:rPr>
              <a:t>Good news! </a:t>
            </a:r>
          </a:p>
          <a:p>
            <a:pPr algn="l">
              <a:lnSpc>
                <a:spcPts val="4001"/>
              </a:lnSpc>
            </a:pPr>
            <a:r>
              <a:rPr lang="en-US" sz="2858" b="1">
                <a:solidFill>
                  <a:srgbClr val="242325"/>
                </a:solidFill>
                <a:latin typeface=" Avenir Next Arabic Bold"/>
                <a:ea typeface=" Avenir Next Arabic Bold"/>
                <a:cs typeface=" Avenir Next Arabic Bold"/>
                <a:sym typeface=" Avenir Next Arabic Bold"/>
              </a:rPr>
              <a:t>Electric vehicles will become the norm in future, as the UK intends to ban the sale of fuel-powered cars from 2030. </a:t>
            </a:r>
          </a:p>
          <a:p>
            <a:pPr algn="l">
              <a:lnSpc>
                <a:spcPts val="4001"/>
              </a:lnSpc>
            </a:pPr>
            <a:endParaRPr lang="en-US" sz="2858" b="1">
              <a:solidFill>
                <a:srgbClr val="242325"/>
              </a:solidFill>
              <a:latin typeface=" Avenir Next Arabic Bold"/>
              <a:ea typeface=" Avenir Next Arabic Bold"/>
              <a:cs typeface=" Avenir Next Arabic Bold"/>
              <a:sym typeface=" Avenir Next Arabic Bold"/>
            </a:endParaRPr>
          </a:p>
        </p:txBody>
      </p:sp>
      <p:sp>
        <p:nvSpPr>
          <p:cNvPr id="37" name="TextBox 37"/>
          <p:cNvSpPr txBox="1"/>
          <p:nvPr/>
        </p:nvSpPr>
        <p:spPr>
          <a:xfrm>
            <a:off x="8730122" y="9077642"/>
            <a:ext cx="2187560" cy="323215"/>
          </a:xfrm>
          <a:prstGeom prst="rect">
            <a:avLst/>
          </a:prstGeom>
        </p:spPr>
        <p:txBody>
          <a:bodyPr lIns="0" tIns="0" rIns="0" bIns="0" rtlCol="0" anchor="t">
            <a:spAutoFit/>
          </a:bodyPr>
          <a:lstStyle/>
          <a:p>
            <a:pPr algn="l">
              <a:lnSpc>
                <a:spcPts val="2659"/>
              </a:lnSpc>
            </a:pPr>
            <a:r>
              <a:rPr lang="en-US" sz="1899" u="sng">
                <a:solidFill>
                  <a:srgbClr val="242325"/>
                </a:solidFill>
                <a:latin typeface=" Avenir Next Arabic"/>
                <a:ea typeface=" Avenir Next Arabic"/>
                <a:cs typeface=" Avenir Next Arabic"/>
                <a:sym typeface=" Avenir Next Arabic"/>
                <a:hlinkClick r:id="rId13" tooltip="https://www.bbc.co.uk/news/articles/c5y7x3jgw7no#:~:text=The%20consultation%20proposes%20updates%20to,target%20is%20set%20to%20rise"/>
              </a:rPr>
              <a:t>BBC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4E5"/>
        </a:solidFill>
        <a:effectLst/>
      </p:bgPr>
    </p:bg>
    <p:spTree>
      <p:nvGrpSpPr>
        <p:cNvPr id="1" name=""/>
        <p:cNvGrpSpPr/>
        <p:nvPr/>
      </p:nvGrpSpPr>
      <p:grpSpPr>
        <a:xfrm>
          <a:off x="0" y="0"/>
          <a:ext cx="0" cy="0"/>
          <a:chOff x="0" y="0"/>
          <a:chExt cx="0" cy="0"/>
        </a:xfrm>
      </p:grpSpPr>
      <p:sp>
        <p:nvSpPr>
          <p:cNvPr id="2" name="Freeform 2"/>
          <p:cNvSpPr/>
          <p:nvPr/>
        </p:nvSpPr>
        <p:spPr>
          <a:xfrm rot="420482">
            <a:off x="2749705" y="2448277"/>
            <a:ext cx="5191692" cy="5191692"/>
          </a:xfrm>
          <a:custGeom>
            <a:avLst/>
            <a:gdLst/>
            <a:ahLst/>
            <a:cxnLst/>
            <a:rect l="l" t="t" r="r" b="b"/>
            <a:pathLst>
              <a:path w="5191692" h="5191692">
                <a:moveTo>
                  <a:pt x="0" y="0"/>
                </a:moveTo>
                <a:lnTo>
                  <a:pt x="5191691" y="0"/>
                </a:lnTo>
                <a:lnTo>
                  <a:pt x="5191691" y="5191691"/>
                </a:lnTo>
                <a:lnTo>
                  <a:pt x="0" y="5191691"/>
                </a:lnTo>
                <a:lnTo>
                  <a:pt x="0" y="0"/>
                </a:lnTo>
                <a:close/>
              </a:path>
            </a:pathLst>
          </a:custGeom>
          <a:blipFill>
            <a:blip r:embed="rId2"/>
            <a:stretch>
              <a:fillRect/>
            </a:stretch>
          </a:blipFill>
        </p:spPr>
      </p:sp>
      <p:grpSp>
        <p:nvGrpSpPr>
          <p:cNvPr id="3" name="Group 3"/>
          <p:cNvGrpSpPr/>
          <p:nvPr/>
        </p:nvGrpSpPr>
        <p:grpSpPr>
          <a:xfrm>
            <a:off x="698810" y="735101"/>
            <a:ext cx="962025" cy="962025"/>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solidFill>
          </p:spPr>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solidFill>
                  <a:latin typeface=" Avenir Next Arabic Bold"/>
                  <a:ea typeface=" Avenir Next Arabic Bold"/>
                  <a:cs typeface=" Avenir Next Arabic Bold"/>
                  <a:sym typeface=" Avenir Next Arabic Bold"/>
                </a:rPr>
                <a:t>01</a:t>
              </a:r>
            </a:p>
          </p:txBody>
        </p:sp>
      </p:grpSp>
      <p:grpSp>
        <p:nvGrpSpPr>
          <p:cNvPr id="6" name="Group 6"/>
          <p:cNvGrpSpPr/>
          <p:nvPr/>
        </p:nvGrpSpPr>
        <p:grpSpPr>
          <a:xfrm>
            <a:off x="698810" y="2303373"/>
            <a:ext cx="962025" cy="962025"/>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02</a:t>
              </a:r>
            </a:p>
          </p:txBody>
        </p:sp>
      </p:grpSp>
      <p:grpSp>
        <p:nvGrpSpPr>
          <p:cNvPr id="9" name="Group 9"/>
          <p:cNvGrpSpPr/>
          <p:nvPr/>
        </p:nvGrpSpPr>
        <p:grpSpPr>
          <a:xfrm>
            <a:off x="698810" y="3874998"/>
            <a:ext cx="962025" cy="962025"/>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03</a:t>
              </a:r>
            </a:p>
          </p:txBody>
        </p:sp>
      </p:grpSp>
      <p:grpSp>
        <p:nvGrpSpPr>
          <p:cNvPr id="12" name="Group 12"/>
          <p:cNvGrpSpPr/>
          <p:nvPr/>
        </p:nvGrpSpPr>
        <p:grpSpPr>
          <a:xfrm>
            <a:off x="698810" y="5446623"/>
            <a:ext cx="962025" cy="962025"/>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04</a:t>
              </a:r>
            </a:p>
          </p:txBody>
        </p:sp>
      </p:grpSp>
      <p:grpSp>
        <p:nvGrpSpPr>
          <p:cNvPr id="15" name="Group 15"/>
          <p:cNvGrpSpPr/>
          <p:nvPr/>
        </p:nvGrpSpPr>
        <p:grpSpPr>
          <a:xfrm>
            <a:off x="698810" y="7018248"/>
            <a:ext cx="962025" cy="962025"/>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05</a:t>
              </a:r>
            </a:p>
          </p:txBody>
        </p:sp>
      </p:grpSp>
      <p:grpSp>
        <p:nvGrpSpPr>
          <p:cNvPr id="18" name="Group 18"/>
          <p:cNvGrpSpPr/>
          <p:nvPr/>
        </p:nvGrpSpPr>
        <p:grpSpPr>
          <a:xfrm>
            <a:off x="698810" y="8589874"/>
            <a:ext cx="962025" cy="962025"/>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20" name="TextBox 20"/>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06</a:t>
              </a:r>
            </a:p>
          </p:txBody>
        </p:sp>
      </p:grpSp>
      <p:sp>
        <p:nvSpPr>
          <p:cNvPr id="21" name="TextBox 21"/>
          <p:cNvSpPr txBox="1"/>
          <p:nvPr/>
        </p:nvSpPr>
        <p:spPr>
          <a:xfrm>
            <a:off x="8635482" y="3949696"/>
            <a:ext cx="8117324" cy="3117465"/>
          </a:xfrm>
          <a:prstGeom prst="rect">
            <a:avLst/>
          </a:prstGeom>
        </p:spPr>
        <p:txBody>
          <a:bodyPr lIns="0" tIns="0" rIns="0" bIns="0" rtlCol="0" anchor="t">
            <a:spAutoFit/>
          </a:bodyPr>
          <a:lstStyle/>
          <a:p>
            <a:pPr algn="l">
              <a:lnSpc>
                <a:spcPts val="8402"/>
              </a:lnSpc>
            </a:pPr>
            <a:r>
              <a:rPr lang="en-US" sz="6001" b="1">
                <a:solidFill>
                  <a:srgbClr val="242325"/>
                </a:solidFill>
                <a:latin typeface=" Avenir Next Arabic Bold"/>
                <a:ea typeface=" Avenir Next Arabic Bold"/>
                <a:cs typeface=" Avenir Next Arabic Bold"/>
                <a:sym typeface=" Avenir Next Arabic Bold"/>
              </a:rPr>
              <a:t>When fossil fuels are burned, what is released?</a:t>
            </a:r>
          </a:p>
        </p:txBody>
      </p:sp>
      <p:sp>
        <p:nvSpPr>
          <p:cNvPr id="22" name="Freeform 22"/>
          <p:cNvSpPr/>
          <p:nvPr/>
        </p:nvSpPr>
        <p:spPr>
          <a:xfrm rot="512400">
            <a:off x="8635482" y="2680490"/>
            <a:ext cx="1072734" cy="1090613"/>
          </a:xfrm>
          <a:custGeom>
            <a:avLst/>
            <a:gdLst/>
            <a:ahLst/>
            <a:cxnLst/>
            <a:rect l="l" t="t" r="r" b="b"/>
            <a:pathLst>
              <a:path w="1072734" h="1090613">
                <a:moveTo>
                  <a:pt x="0" y="0"/>
                </a:moveTo>
                <a:lnTo>
                  <a:pt x="1072734" y="0"/>
                </a:lnTo>
                <a:lnTo>
                  <a:pt x="1072734" y="1090612"/>
                </a:lnTo>
                <a:lnTo>
                  <a:pt x="0" y="1090612"/>
                </a:lnTo>
                <a:lnTo>
                  <a:pt x="0" y="0"/>
                </a:lnTo>
                <a:close/>
              </a:path>
            </a:pathLst>
          </a:custGeom>
          <a:blipFill>
            <a:blip r:embed="rId3"/>
            <a:stretch>
              <a:fillRect/>
            </a:stretch>
          </a:blipFill>
        </p:spPr>
      </p:sp>
      <p:sp>
        <p:nvSpPr>
          <p:cNvPr id="23" name="Freeform 23"/>
          <p:cNvSpPr/>
          <p:nvPr/>
        </p:nvSpPr>
        <p:spPr>
          <a:xfrm rot="707698">
            <a:off x="16084811" y="-393841"/>
            <a:ext cx="1335991" cy="1846265"/>
          </a:xfrm>
          <a:custGeom>
            <a:avLst/>
            <a:gdLst/>
            <a:ahLst/>
            <a:cxnLst/>
            <a:rect l="l" t="t" r="r" b="b"/>
            <a:pathLst>
              <a:path w="1335991" h="1846265">
                <a:moveTo>
                  <a:pt x="0" y="0"/>
                </a:moveTo>
                <a:lnTo>
                  <a:pt x="1335991" y="0"/>
                </a:lnTo>
                <a:lnTo>
                  <a:pt x="1335991" y="1846266"/>
                </a:lnTo>
                <a:lnTo>
                  <a:pt x="0" y="1846266"/>
                </a:lnTo>
                <a:lnTo>
                  <a:pt x="0" y="0"/>
                </a:lnTo>
                <a:close/>
              </a:path>
            </a:pathLst>
          </a:custGeom>
          <a:blipFill>
            <a:blip r:embed="rId4"/>
            <a:stretch>
              <a:fillRect/>
            </a:stretch>
          </a:blipFill>
        </p:spPr>
      </p:sp>
      <p:sp>
        <p:nvSpPr>
          <p:cNvPr id="24" name="Freeform 24"/>
          <p:cNvSpPr/>
          <p:nvPr/>
        </p:nvSpPr>
        <p:spPr>
          <a:xfrm rot="1746722">
            <a:off x="17530049" y="3952545"/>
            <a:ext cx="1401516" cy="1230896"/>
          </a:xfrm>
          <a:custGeom>
            <a:avLst/>
            <a:gdLst/>
            <a:ahLst/>
            <a:cxnLst/>
            <a:rect l="l" t="t" r="r" b="b"/>
            <a:pathLst>
              <a:path w="1401516" h="1230896">
                <a:moveTo>
                  <a:pt x="0" y="0"/>
                </a:moveTo>
                <a:lnTo>
                  <a:pt x="1401516" y="0"/>
                </a:lnTo>
                <a:lnTo>
                  <a:pt x="1401516" y="1230896"/>
                </a:lnTo>
                <a:lnTo>
                  <a:pt x="0" y="1230896"/>
                </a:lnTo>
                <a:lnTo>
                  <a:pt x="0" y="0"/>
                </a:lnTo>
                <a:close/>
              </a:path>
            </a:pathLst>
          </a:custGeom>
          <a:blipFill>
            <a:blip r:embed="rId5"/>
            <a:stretch>
              <a:fillRect/>
            </a:stretch>
          </a:blipFill>
        </p:spPr>
      </p:sp>
      <p:sp>
        <p:nvSpPr>
          <p:cNvPr id="25" name="Freeform 25"/>
          <p:cNvSpPr/>
          <p:nvPr/>
        </p:nvSpPr>
        <p:spPr>
          <a:xfrm rot="532789">
            <a:off x="17074286" y="1711255"/>
            <a:ext cx="1303210" cy="1073232"/>
          </a:xfrm>
          <a:custGeom>
            <a:avLst/>
            <a:gdLst/>
            <a:ahLst/>
            <a:cxnLst/>
            <a:rect l="l" t="t" r="r" b="b"/>
            <a:pathLst>
              <a:path w="1303210" h="1073232">
                <a:moveTo>
                  <a:pt x="0" y="0"/>
                </a:moveTo>
                <a:lnTo>
                  <a:pt x="1303210" y="0"/>
                </a:lnTo>
                <a:lnTo>
                  <a:pt x="1303210" y="1073232"/>
                </a:lnTo>
                <a:lnTo>
                  <a:pt x="0" y="1073232"/>
                </a:lnTo>
                <a:lnTo>
                  <a:pt x="0" y="0"/>
                </a:lnTo>
                <a:close/>
              </a:path>
            </a:pathLst>
          </a:custGeom>
          <a:blipFill>
            <a:blip r:embed="rId6"/>
            <a:stretch>
              <a:fillRect/>
            </a:stretch>
          </a:blipFill>
        </p:spPr>
      </p:sp>
      <p:sp>
        <p:nvSpPr>
          <p:cNvPr id="26" name="Freeform 26"/>
          <p:cNvSpPr/>
          <p:nvPr/>
        </p:nvSpPr>
        <p:spPr>
          <a:xfrm>
            <a:off x="17487345" y="495603"/>
            <a:ext cx="574216" cy="610868"/>
          </a:xfrm>
          <a:custGeom>
            <a:avLst/>
            <a:gdLst/>
            <a:ahLst/>
            <a:cxnLst/>
            <a:rect l="l" t="t" r="r" b="b"/>
            <a:pathLst>
              <a:path w="574216" h="610868">
                <a:moveTo>
                  <a:pt x="0" y="0"/>
                </a:moveTo>
                <a:lnTo>
                  <a:pt x="574216" y="0"/>
                </a:lnTo>
                <a:lnTo>
                  <a:pt x="574216" y="610868"/>
                </a:lnTo>
                <a:lnTo>
                  <a:pt x="0" y="610868"/>
                </a:lnTo>
                <a:lnTo>
                  <a:pt x="0" y="0"/>
                </a:lnTo>
                <a:close/>
              </a:path>
            </a:pathLst>
          </a:custGeom>
          <a:blipFill>
            <a:blip r:embed="rId7"/>
            <a:stretch>
              <a:fillRect/>
            </a:stretch>
          </a:blipFill>
        </p:spPr>
      </p:sp>
      <p:sp>
        <p:nvSpPr>
          <p:cNvPr id="27" name="Freeform 27"/>
          <p:cNvSpPr/>
          <p:nvPr/>
        </p:nvSpPr>
        <p:spPr>
          <a:xfrm>
            <a:off x="17703049" y="1391579"/>
            <a:ext cx="554651" cy="564555"/>
          </a:xfrm>
          <a:custGeom>
            <a:avLst/>
            <a:gdLst/>
            <a:ahLst/>
            <a:cxnLst/>
            <a:rect l="l" t="t" r="r" b="b"/>
            <a:pathLst>
              <a:path w="554651" h="564555">
                <a:moveTo>
                  <a:pt x="0" y="0"/>
                </a:moveTo>
                <a:lnTo>
                  <a:pt x="554650" y="0"/>
                </a:lnTo>
                <a:lnTo>
                  <a:pt x="554650" y="564555"/>
                </a:lnTo>
                <a:lnTo>
                  <a:pt x="0" y="564555"/>
                </a:lnTo>
                <a:lnTo>
                  <a:pt x="0" y="0"/>
                </a:lnTo>
                <a:close/>
              </a:path>
            </a:pathLst>
          </a:custGeom>
          <a:blipFill>
            <a:blip r:embed="rId8"/>
            <a:stretch>
              <a:fillRect/>
            </a:stretch>
          </a:blipFill>
        </p:spPr>
      </p:sp>
      <p:sp>
        <p:nvSpPr>
          <p:cNvPr id="28" name="Freeform 28"/>
          <p:cNvSpPr/>
          <p:nvPr/>
        </p:nvSpPr>
        <p:spPr>
          <a:xfrm rot="8100000">
            <a:off x="17656613" y="3069623"/>
            <a:ext cx="498907" cy="520137"/>
          </a:xfrm>
          <a:custGeom>
            <a:avLst/>
            <a:gdLst/>
            <a:ahLst/>
            <a:cxnLst/>
            <a:rect l="l" t="t" r="r" b="b"/>
            <a:pathLst>
              <a:path w="498907" h="520137">
                <a:moveTo>
                  <a:pt x="0" y="0"/>
                </a:moveTo>
                <a:lnTo>
                  <a:pt x="498907" y="0"/>
                </a:lnTo>
                <a:lnTo>
                  <a:pt x="498907" y="520137"/>
                </a:lnTo>
                <a:lnTo>
                  <a:pt x="0" y="520137"/>
                </a:lnTo>
                <a:lnTo>
                  <a:pt x="0" y="0"/>
                </a:lnTo>
                <a:close/>
              </a:path>
            </a:pathLst>
          </a:custGeom>
          <a:blipFill>
            <a:blip r:embed="rId9"/>
            <a:stretch>
              <a:fillRect/>
            </a:stretch>
          </a:blipFill>
        </p:spPr>
      </p:sp>
      <p:sp>
        <p:nvSpPr>
          <p:cNvPr id="29" name="Freeform 29"/>
          <p:cNvSpPr/>
          <p:nvPr/>
        </p:nvSpPr>
        <p:spPr>
          <a:xfrm rot="330771">
            <a:off x="17432750" y="8052663"/>
            <a:ext cx="946633" cy="1568160"/>
          </a:xfrm>
          <a:custGeom>
            <a:avLst/>
            <a:gdLst/>
            <a:ahLst/>
            <a:cxnLst/>
            <a:rect l="l" t="t" r="r" b="b"/>
            <a:pathLst>
              <a:path w="946633" h="1568160">
                <a:moveTo>
                  <a:pt x="0" y="0"/>
                </a:moveTo>
                <a:lnTo>
                  <a:pt x="946633" y="0"/>
                </a:lnTo>
                <a:lnTo>
                  <a:pt x="946633" y="1568160"/>
                </a:lnTo>
                <a:lnTo>
                  <a:pt x="0" y="1568160"/>
                </a:lnTo>
                <a:lnTo>
                  <a:pt x="0" y="0"/>
                </a:lnTo>
                <a:close/>
              </a:path>
            </a:pathLst>
          </a:custGeom>
          <a:blipFill>
            <a:blip r:embed="rId10"/>
            <a:stretch>
              <a:fillRect/>
            </a:stretch>
          </a:blipFill>
        </p:spPr>
      </p:sp>
      <p:sp>
        <p:nvSpPr>
          <p:cNvPr id="30" name="Freeform 30"/>
          <p:cNvSpPr/>
          <p:nvPr/>
        </p:nvSpPr>
        <p:spPr>
          <a:xfrm rot="-5400000">
            <a:off x="16975356" y="9647295"/>
            <a:ext cx="1240079" cy="1270824"/>
          </a:xfrm>
          <a:custGeom>
            <a:avLst/>
            <a:gdLst/>
            <a:ahLst/>
            <a:cxnLst/>
            <a:rect l="l" t="t" r="r" b="b"/>
            <a:pathLst>
              <a:path w="1240079" h="1270824">
                <a:moveTo>
                  <a:pt x="0" y="0"/>
                </a:moveTo>
                <a:lnTo>
                  <a:pt x="1240078" y="0"/>
                </a:lnTo>
                <a:lnTo>
                  <a:pt x="1240078" y="1270824"/>
                </a:lnTo>
                <a:lnTo>
                  <a:pt x="0" y="1270824"/>
                </a:lnTo>
                <a:lnTo>
                  <a:pt x="0" y="0"/>
                </a:lnTo>
                <a:close/>
              </a:path>
            </a:pathLst>
          </a:custGeom>
          <a:blipFill>
            <a:blip r:embed="rId11"/>
            <a:stretch>
              <a:fillRect/>
            </a:stretch>
          </a:blipFill>
        </p:spPr>
      </p:sp>
      <p:sp>
        <p:nvSpPr>
          <p:cNvPr id="31" name="Freeform 31"/>
          <p:cNvSpPr/>
          <p:nvPr/>
        </p:nvSpPr>
        <p:spPr>
          <a:xfrm>
            <a:off x="16199746" y="8872062"/>
            <a:ext cx="889156" cy="898138"/>
          </a:xfrm>
          <a:custGeom>
            <a:avLst/>
            <a:gdLst/>
            <a:ahLst/>
            <a:cxnLst/>
            <a:rect l="l" t="t" r="r" b="b"/>
            <a:pathLst>
              <a:path w="889156" h="898138">
                <a:moveTo>
                  <a:pt x="0" y="0"/>
                </a:moveTo>
                <a:lnTo>
                  <a:pt x="889156" y="0"/>
                </a:lnTo>
                <a:lnTo>
                  <a:pt x="889156" y="898137"/>
                </a:lnTo>
                <a:lnTo>
                  <a:pt x="0" y="898137"/>
                </a:lnTo>
                <a:lnTo>
                  <a:pt x="0" y="0"/>
                </a:lnTo>
                <a:close/>
              </a:path>
            </a:pathLst>
          </a:custGeom>
          <a:blipFill>
            <a:blip r:embed="rId12"/>
            <a:stretch>
              <a:fillRect/>
            </a:stretch>
          </a:blipFill>
        </p:spPr>
      </p:sp>
      <p:sp>
        <p:nvSpPr>
          <p:cNvPr id="32" name="Freeform 32"/>
          <p:cNvSpPr/>
          <p:nvPr/>
        </p:nvSpPr>
        <p:spPr>
          <a:xfrm rot="3127714">
            <a:off x="16772767" y="6083152"/>
            <a:ext cx="2049945" cy="1158664"/>
          </a:xfrm>
          <a:custGeom>
            <a:avLst/>
            <a:gdLst/>
            <a:ahLst/>
            <a:cxnLst/>
            <a:rect l="l" t="t" r="r" b="b"/>
            <a:pathLst>
              <a:path w="2049945" h="1158664">
                <a:moveTo>
                  <a:pt x="0" y="0"/>
                </a:moveTo>
                <a:lnTo>
                  <a:pt x="2049944" y="0"/>
                </a:lnTo>
                <a:lnTo>
                  <a:pt x="2049944" y="1158664"/>
                </a:lnTo>
                <a:lnTo>
                  <a:pt x="0" y="1158664"/>
                </a:lnTo>
                <a:lnTo>
                  <a:pt x="0" y="0"/>
                </a:lnTo>
                <a:close/>
              </a:path>
            </a:pathLst>
          </a:custGeom>
          <a:blipFill>
            <a:blip r:embed="rId13"/>
            <a:stretch>
              <a:fillRect/>
            </a:stretch>
          </a:blipFill>
        </p:spPr>
      </p:sp>
      <p:sp>
        <p:nvSpPr>
          <p:cNvPr id="33" name="Freeform 33"/>
          <p:cNvSpPr/>
          <p:nvPr/>
        </p:nvSpPr>
        <p:spPr>
          <a:xfrm>
            <a:off x="17259300" y="7827234"/>
            <a:ext cx="424273" cy="451355"/>
          </a:xfrm>
          <a:custGeom>
            <a:avLst/>
            <a:gdLst/>
            <a:ahLst/>
            <a:cxnLst/>
            <a:rect l="l" t="t" r="r" b="b"/>
            <a:pathLst>
              <a:path w="424273" h="451355">
                <a:moveTo>
                  <a:pt x="0" y="0"/>
                </a:moveTo>
                <a:lnTo>
                  <a:pt x="424273" y="0"/>
                </a:lnTo>
                <a:lnTo>
                  <a:pt x="424273" y="451355"/>
                </a:lnTo>
                <a:lnTo>
                  <a:pt x="0" y="451355"/>
                </a:lnTo>
                <a:lnTo>
                  <a:pt x="0" y="0"/>
                </a:lnTo>
                <a:close/>
              </a:path>
            </a:pathLst>
          </a:custGeom>
          <a:blipFill>
            <a:blip r:embed="rId7"/>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4E5"/>
        </a:solidFill>
        <a:effectLst/>
      </p:bgPr>
    </p:bg>
    <p:spTree>
      <p:nvGrpSpPr>
        <p:cNvPr id="1" name=""/>
        <p:cNvGrpSpPr/>
        <p:nvPr/>
      </p:nvGrpSpPr>
      <p:grpSpPr>
        <a:xfrm>
          <a:off x="0" y="0"/>
          <a:ext cx="0" cy="0"/>
          <a:chOff x="0" y="0"/>
          <a:chExt cx="0" cy="0"/>
        </a:xfrm>
      </p:grpSpPr>
      <p:grpSp>
        <p:nvGrpSpPr>
          <p:cNvPr id="2" name="Group 2"/>
          <p:cNvGrpSpPr/>
          <p:nvPr/>
        </p:nvGrpSpPr>
        <p:grpSpPr>
          <a:xfrm>
            <a:off x="698810" y="735101"/>
            <a:ext cx="962025" cy="96202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solidFill>
          </p:spPr>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solidFill>
                  <a:latin typeface=" Avenir Next Arabic Bold"/>
                  <a:ea typeface=" Avenir Next Arabic Bold"/>
                  <a:cs typeface=" Avenir Next Arabic Bold"/>
                  <a:sym typeface=" Avenir Next Arabic Bold"/>
                </a:rPr>
                <a:t>01</a:t>
              </a:r>
            </a:p>
          </p:txBody>
        </p:sp>
      </p:grpSp>
      <p:grpSp>
        <p:nvGrpSpPr>
          <p:cNvPr id="5" name="Group 5"/>
          <p:cNvGrpSpPr/>
          <p:nvPr/>
        </p:nvGrpSpPr>
        <p:grpSpPr>
          <a:xfrm>
            <a:off x="698810" y="2303373"/>
            <a:ext cx="962025" cy="96202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02</a:t>
              </a:r>
            </a:p>
          </p:txBody>
        </p:sp>
      </p:grpSp>
      <p:grpSp>
        <p:nvGrpSpPr>
          <p:cNvPr id="8" name="Group 8"/>
          <p:cNvGrpSpPr/>
          <p:nvPr/>
        </p:nvGrpSpPr>
        <p:grpSpPr>
          <a:xfrm>
            <a:off x="698810" y="3874998"/>
            <a:ext cx="962025" cy="96202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03</a:t>
              </a:r>
            </a:p>
          </p:txBody>
        </p:sp>
      </p:grpSp>
      <p:grpSp>
        <p:nvGrpSpPr>
          <p:cNvPr id="11" name="Group 11"/>
          <p:cNvGrpSpPr/>
          <p:nvPr/>
        </p:nvGrpSpPr>
        <p:grpSpPr>
          <a:xfrm>
            <a:off x="698810" y="5446623"/>
            <a:ext cx="962025" cy="96202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13" name="TextBox 13"/>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04</a:t>
              </a:r>
            </a:p>
          </p:txBody>
        </p:sp>
      </p:grpSp>
      <p:grpSp>
        <p:nvGrpSpPr>
          <p:cNvPr id="14" name="Group 14"/>
          <p:cNvGrpSpPr/>
          <p:nvPr/>
        </p:nvGrpSpPr>
        <p:grpSpPr>
          <a:xfrm>
            <a:off x="698810" y="7018248"/>
            <a:ext cx="962025" cy="962025"/>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05</a:t>
              </a:r>
            </a:p>
          </p:txBody>
        </p:sp>
      </p:grpSp>
      <p:grpSp>
        <p:nvGrpSpPr>
          <p:cNvPr id="17" name="Group 17"/>
          <p:cNvGrpSpPr/>
          <p:nvPr/>
        </p:nvGrpSpPr>
        <p:grpSpPr>
          <a:xfrm>
            <a:off x="698810" y="8589874"/>
            <a:ext cx="962025" cy="962025"/>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19" name="TextBox 19"/>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06</a:t>
              </a:r>
            </a:p>
          </p:txBody>
        </p:sp>
      </p:grpSp>
      <p:sp>
        <p:nvSpPr>
          <p:cNvPr id="20" name="Freeform 20"/>
          <p:cNvSpPr/>
          <p:nvPr/>
        </p:nvSpPr>
        <p:spPr>
          <a:xfrm>
            <a:off x="8622250" y="2784386"/>
            <a:ext cx="1072734" cy="1090613"/>
          </a:xfrm>
          <a:custGeom>
            <a:avLst/>
            <a:gdLst/>
            <a:ahLst/>
            <a:cxnLst/>
            <a:rect l="l" t="t" r="r" b="b"/>
            <a:pathLst>
              <a:path w="1072734" h="1090613">
                <a:moveTo>
                  <a:pt x="0" y="0"/>
                </a:moveTo>
                <a:lnTo>
                  <a:pt x="1072734" y="0"/>
                </a:lnTo>
                <a:lnTo>
                  <a:pt x="1072734" y="1090612"/>
                </a:lnTo>
                <a:lnTo>
                  <a:pt x="0" y="1090612"/>
                </a:lnTo>
                <a:lnTo>
                  <a:pt x="0" y="0"/>
                </a:lnTo>
                <a:close/>
              </a:path>
            </a:pathLst>
          </a:custGeom>
          <a:blipFill>
            <a:blip r:embed="rId2"/>
            <a:stretch>
              <a:fillRect/>
            </a:stretch>
          </a:blipFill>
        </p:spPr>
      </p:sp>
      <p:grpSp>
        <p:nvGrpSpPr>
          <p:cNvPr id="21" name="Group 21"/>
          <p:cNvGrpSpPr/>
          <p:nvPr/>
        </p:nvGrpSpPr>
        <p:grpSpPr>
          <a:xfrm>
            <a:off x="8828187" y="2999262"/>
            <a:ext cx="660861" cy="660861"/>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F4E5"/>
            </a:solidFill>
          </p:spPr>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3079"/>
                </a:lnSpc>
              </a:pPr>
              <a:endParaRPr/>
            </a:p>
          </p:txBody>
        </p:sp>
      </p:grpSp>
      <p:sp>
        <p:nvSpPr>
          <p:cNvPr id="24" name="Freeform 24"/>
          <p:cNvSpPr/>
          <p:nvPr/>
        </p:nvSpPr>
        <p:spPr>
          <a:xfrm rot="-510521">
            <a:off x="8895667" y="3101240"/>
            <a:ext cx="593380" cy="456903"/>
          </a:xfrm>
          <a:custGeom>
            <a:avLst/>
            <a:gdLst/>
            <a:ahLst/>
            <a:cxnLst/>
            <a:rect l="l" t="t" r="r" b="b"/>
            <a:pathLst>
              <a:path w="593380" h="456903">
                <a:moveTo>
                  <a:pt x="0" y="0"/>
                </a:moveTo>
                <a:lnTo>
                  <a:pt x="593381" y="0"/>
                </a:lnTo>
                <a:lnTo>
                  <a:pt x="593381" y="456903"/>
                </a:lnTo>
                <a:lnTo>
                  <a:pt x="0" y="4569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5" name="TextBox 25"/>
          <p:cNvSpPr txBox="1"/>
          <p:nvPr/>
        </p:nvSpPr>
        <p:spPr>
          <a:xfrm>
            <a:off x="8622250" y="4072642"/>
            <a:ext cx="8117324" cy="2571020"/>
          </a:xfrm>
          <a:prstGeom prst="rect">
            <a:avLst/>
          </a:prstGeom>
        </p:spPr>
        <p:txBody>
          <a:bodyPr lIns="0" tIns="0" rIns="0" bIns="0" rtlCol="0" anchor="t">
            <a:spAutoFit/>
          </a:bodyPr>
          <a:lstStyle/>
          <a:p>
            <a:pPr algn="l">
              <a:lnSpc>
                <a:spcPts val="6862"/>
              </a:lnSpc>
            </a:pPr>
            <a:r>
              <a:rPr lang="en-US" sz="4901" b="1">
                <a:solidFill>
                  <a:srgbClr val="2FBC72"/>
                </a:solidFill>
                <a:latin typeface=" Avenir Next Arabic Bold"/>
                <a:ea typeface=" Avenir Next Arabic Bold"/>
                <a:cs typeface=" Avenir Next Arabic Bold"/>
                <a:sym typeface=" Avenir Next Arabic Bold"/>
              </a:rPr>
              <a:t>Any of these are correct:</a:t>
            </a:r>
          </a:p>
          <a:p>
            <a:pPr algn="l">
              <a:lnSpc>
                <a:spcPts val="6862"/>
              </a:lnSpc>
            </a:pPr>
            <a:r>
              <a:rPr lang="en-US" sz="4901" b="1">
                <a:solidFill>
                  <a:srgbClr val="2FBC72"/>
                </a:solidFill>
                <a:latin typeface=" Avenir Next Arabic Bold"/>
                <a:ea typeface=" Avenir Next Arabic Bold"/>
                <a:cs typeface=" Avenir Next Arabic Bold"/>
                <a:sym typeface=" Avenir Next Arabic Bold"/>
              </a:rPr>
              <a:t>Greenhouse gases, Carbon dioxide, Carbon emissions </a:t>
            </a:r>
          </a:p>
        </p:txBody>
      </p:sp>
      <p:sp>
        <p:nvSpPr>
          <p:cNvPr id="26" name="Freeform 26"/>
          <p:cNvSpPr/>
          <p:nvPr/>
        </p:nvSpPr>
        <p:spPr>
          <a:xfrm rot="420482">
            <a:off x="2749705" y="2448277"/>
            <a:ext cx="5191692" cy="5191692"/>
          </a:xfrm>
          <a:custGeom>
            <a:avLst/>
            <a:gdLst/>
            <a:ahLst/>
            <a:cxnLst/>
            <a:rect l="l" t="t" r="r" b="b"/>
            <a:pathLst>
              <a:path w="5191692" h="5191692">
                <a:moveTo>
                  <a:pt x="0" y="0"/>
                </a:moveTo>
                <a:lnTo>
                  <a:pt x="5191691" y="0"/>
                </a:lnTo>
                <a:lnTo>
                  <a:pt x="5191691" y="5191691"/>
                </a:lnTo>
                <a:lnTo>
                  <a:pt x="0" y="5191691"/>
                </a:lnTo>
                <a:lnTo>
                  <a:pt x="0" y="0"/>
                </a:lnTo>
                <a:close/>
              </a:path>
            </a:pathLst>
          </a:custGeom>
          <a:blipFill>
            <a:blip r:embed="rId5"/>
            <a:stretch>
              <a:fillRect/>
            </a:stretch>
          </a:blipFill>
        </p:spPr>
      </p:sp>
      <p:sp>
        <p:nvSpPr>
          <p:cNvPr id="27" name="Freeform 27"/>
          <p:cNvSpPr/>
          <p:nvPr/>
        </p:nvSpPr>
        <p:spPr>
          <a:xfrm rot="707698">
            <a:off x="16084811" y="-393841"/>
            <a:ext cx="1335991" cy="1846265"/>
          </a:xfrm>
          <a:custGeom>
            <a:avLst/>
            <a:gdLst/>
            <a:ahLst/>
            <a:cxnLst/>
            <a:rect l="l" t="t" r="r" b="b"/>
            <a:pathLst>
              <a:path w="1335991" h="1846265">
                <a:moveTo>
                  <a:pt x="0" y="0"/>
                </a:moveTo>
                <a:lnTo>
                  <a:pt x="1335991" y="0"/>
                </a:lnTo>
                <a:lnTo>
                  <a:pt x="1335991" y="1846266"/>
                </a:lnTo>
                <a:lnTo>
                  <a:pt x="0" y="1846266"/>
                </a:lnTo>
                <a:lnTo>
                  <a:pt x="0" y="0"/>
                </a:lnTo>
                <a:close/>
              </a:path>
            </a:pathLst>
          </a:custGeom>
          <a:blipFill>
            <a:blip r:embed="rId6"/>
            <a:stretch>
              <a:fillRect/>
            </a:stretch>
          </a:blipFill>
        </p:spPr>
      </p:sp>
      <p:sp>
        <p:nvSpPr>
          <p:cNvPr id="28" name="Freeform 28"/>
          <p:cNvSpPr/>
          <p:nvPr/>
        </p:nvSpPr>
        <p:spPr>
          <a:xfrm rot="1746722">
            <a:off x="17530049" y="3952545"/>
            <a:ext cx="1401516" cy="1230896"/>
          </a:xfrm>
          <a:custGeom>
            <a:avLst/>
            <a:gdLst/>
            <a:ahLst/>
            <a:cxnLst/>
            <a:rect l="l" t="t" r="r" b="b"/>
            <a:pathLst>
              <a:path w="1401516" h="1230896">
                <a:moveTo>
                  <a:pt x="0" y="0"/>
                </a:moveTo>
                <a:lnTo>
                  <a:pt x="1401516" y="0"/>
                </a:lnTo>
                <a:lnTo>
                  <a:pt x="1401516" y="1230896"/>
                </a:lnTo>
                <a:lnTo>
                  <a:pt x="0" y="1230896"/>
                </a:lnTo>
                <a:lnTo>
                  <a:pt x="0" y="0"/>
                </a:lnTo>
                <a:close/>
              </a:path>
            </a:pathLst>
          </a:custGeom>
          <a:blipFill>
            <a:blip r:embed="rId7"/>
            <a:stretch>
              <a:fillRect/>
            </a:stretch>
          </a:blipFill>
        </p:spPr>
      </p:sp>
      <p:sp>
        <p:nvSpPr>
          <p:cNvPr id="29" name="Freeform 29"/>
          <p:cNvSpPr/>
          <p:nvPr/>
        </p:nvSpPr>
        <p:spPr>
          <a:xfrm rot="532789">
            <a:off x="17074286" y="1711255"/>
            <a:ext cx="1303210" cy="1073232"/>
          </a:xfrm>
          <a:custGeom>
            <a:avLst/>
            <a:gdLst/>
            <a:ahLst/>
            <a:cxnLst/>
            <a:rect l="l" t="t" r="r" b="b"/>
            <a:pathLst>
              <a:path w="1303210" h="1073232">
                <a:moveTo>
                  <a:pt x="0" y="0"/>
                </a:moveTo>
                <a:lnTo>
                  <a:pt x="1303210" y="0"/>
                </a:lnTo>
                <a:lnTo>
                  <a:pt x="1303210" y="1073232"/>
                </a:lnTo>
                <a:lnTo>
                  <a:pt x="0" y="1073232"/>
                </a:lnTo>
                <a:lnTo>
                  <a:pt x="0" y="0"/>
                </a:lnTo>
                <a:close/>
              </a:path>
            </a:pathLst>
          </a:custGeom>
          <a:blipFill>
            <a:blip r:embed="rId8"/>
            <a:stretch>
              <a:fillRect/>
            </a:stretch>
          </a:blipFill>
        </p:spPr>
      </p:sp>
      <p:sp>
        <p:nvSpPr>
          <p:cNvPr id="30" name="Freeform 30"/>
          <p:cNvSpPr/>
          <p:nvPr/>
        </p:nvSpPr>
        <p:spPr>
          <a:xfrm>
            <a:off x="17487345" y="495603"/>
            <a:ext cx="574216" cy="610868"/>
          </a:xfrm>
          <a:custGeom>
            <a:avLst/>
            <a:gdLst/>
            <a:ahLst/>
            <a:cxnLst/>
            <a:rect l="l" t="t" r="r" b="b"/>
            <a:pathLst>
              <a:path w="574216" h="610868">
                <a:moveTo>
                  <a:pt x="0" y="0"/>
                </a:moveTo>
                <a:lnTo>
                  <a:pt x="574216" y="0"/>
                </a:lnTo>
                <a:lnTo>
                  <a:pt x="574216" y="610868"/>
                </a:lnTo>
                <a:lnTo>
                  <a:pt x="0" y="610868"/>
                </a:lnTo>
                <a:lnTo>
                  <a:pt x="0" y="0"/>
                </a:lnTo>
                <a:close/>
              </a:path>
            </a:pathLst>
          </a:custGeom>
          <a:blipFill>
            <a:blip r:embed="rId9"/>
            <a:stretch>
              <a:fillRect/>
            </a:stretch>
          </a:blipFill>
        </p:spPr>
      </p:sp>
      <p:sp>
        <p:nvSpPr>
          <p:cNvPr id="31" name="Freeform 31"/>
          <p:cNvSpPr/>
          <p:nvPr/>
        </p:nvSpPr>
        <p:spPr>
          <a:xfrm>
            <a:off x="17703049" y="1391579"/>
            <a:ext cx="554651" cy="564555"/>
          </a:xfrm>
          <a:custGeom>
            <a:avLst/>
            <a:gdLst/>
            <a:ahLst/>
            <a:cxnLst/>
            <a:rect l="l" t="t" r="r" b="b"/>
            <a:pathLst>
              <a:path w="554651" h="564555">
                <a:moveTo>
                  <a:pt x="0" y="0"/>
                </a:moveTo>
                <a:lnTo>
                  <a:pt x="554650" y="0"/>
                </a:lnTo>
                <a:lnTo>
                  <a:pt x="554650" y="564555"/>
                </a:lnTo>
                <a:lnTo>
                  <a:pt x="0" y="564555"/>
                </a:lnTo>
                <a:lnTo>
                  <a:pt x="0" y="0"/>
                </a:lnTo>
                <a:close/>
              </a:path>
            </a:pathLst>
          </a:custGeom>
          <a:blipFill>
            <a:blip r:embed="rId10"/>
            <a:stretch>
              <a:fillRect/>
            </a:stretch>
          </a:blipFill>
        </p:spPr>
      </p:sp>
      <p:sp>
        <p:nvSpPr>
          <p:cNvPr id="32" name="Freeform 32"/>
          <p:cNvSpPr/>
          <p:nvPr/>
        </p:nvSpPr>
        <p:spPr>
          <a:xfrm rot="8100000">
            <a:off x="17656613" y="3069623"/>
            <a:ext cx="498907" cy="520137"/>
          </a:xfrm>
          <a:custGeom>
            <a:avLst/>
            <a:gdLst/>
            <a:ahLst/>
            <a:cxnLst/>
            <a:rect l="l" t="t" r="r" b="b"/>
            <a:pathLst>
              <a:path w="498907" h="520137">
                <a:moveTo>
                  <a:pt x="0" y="0"/>
                </a:moveTo>
                <a:lnTo>
                  <a:pt x="498907" y="0"/>
                </a:lnTo>
                <a:lnTo>
                  <a:pt x="498907" y="520137"/>
                </a:lnTo>
                <a:lnTo>
                  <a:pt x="0" y="520137"/>
                </a:lnTo>
                <a:lnTo>
                  <a:pt x="0" y="0"/>
                </a:lnTo>
                <a:close/>
              </a:path>
            </a:pathLst>
          </a:custGeom>
          <a:blipFill>
            <a:blip r:embed="rId11"/>
            <a:stretch>
              <a:fillRect/>
            </a:stretch>
          </a:blipFill>
        </p:spPr>
      </p:sp>
      <p:sp>
        <p:nvSpPr>
          <p:cNvPr id="33" name="Freeform 33"/>
          <p:cNvSpPr/>
          <p:nvPr/>
        </p:nvSpPr>
        <p:spPr>
          <a:xfrm rot="330771">
            <a:off x="17432750" y="8052663"/>
            <a:ext cx="946633" cy="1568160"/>
          </a:xfrm>
          <a:custGeom>
            <a:avLst/>
            <a:gdLst/>
            <a:ahLst/>
            <a:cxnLst/>
            <a:rect l="l" t="t" r="r" b="b"/>
            <a:pathLst>
              <a:path w="946633" h="1568160">
                <a:moveTo>
                  <a:pt x="0" y="0"/>
                </a:moveTo>
                <a:lnTo>
                  <a:pt x="946633" y="0"/>
                </a:lnTo>
                <a:lnTo>
                  <a:pt x="946633" y="1568160"/>
                </a:lnTo>
                <a:lnTo>
                  <a:pt x="0" y="1568160"/>
                </a:lnTo>
                <a:lnTo>
                  <a:pt x="0" y="0"/>
                </a:lnTo>
                <a:close/>
              </a:path>
            </a:pathLst>
          </a:custGeom>
          <a:blipFill>
            <a:blip r:embed="rId12"/>
            <a:stretch>
              <a:fillRect/>
            </a:stretch>
          </a:blipFill>
        </p:spPr>
      </p:sp>
      <p:sp>
        <p:nvSpPr>
          <p:cNvPr id="34" name="Freeform 34"/>
          <p:cNvSpPr/>
          <p:nvPr/>
        </p:nvSpPr>
        <p:spPr>
          <a:xfrm rot="-5400000">
            <a:off x="16975356" y="9647295"/>
            <a:ext cx="1240079" cy="1270824"/>
          </a:xfrm>
          <a:custGeom>
            <a:avLst/>
            <a:gdLst/>
            <a:ahLst/>
            <a:cxnLst/>
            <a:rect l="l" t="t" r="r" b="b"/>
            <a:pathLst>
              <a:path w="1240079" h="1270824">
                <a:moveTo>
                  <a:pt x="0" y="0"/>
                </a:moveTo>
                <a:lnTo>
                  <a:pt x="1240078" y="0"/>
                </a:lnTo>
                <a:lnTo>
                  <a:pt x="1240078" y="1270824"/>
                </a:lnTo>
                <a:lnTo>
                  <a:pt x="0" y="1270824"/>
                </a:lnTo>
                <a:lnTo>
                  <a:pt x="0" y="0"/>
                </a:lnTo>
                <a:close/>
              </a:path>
            </a:pathLst>
          </a:custGeom>
          <a:blipFill>
            <a:blip r:embed="rId13"/>
            <a:stretch>
              <a:fillRect/>
            </a:stretch>
          </a:blipFill>
        </p:spPr>
      </p:sp>
      <p:sp>
        <p:nvSpPr>
          <p:cNvPr id="35" name="Freeform 35"/>
          <p:cNvSpPr/>
          <p:nvPr/>
        </p:nvSpPr>
        <p:spPr>
          <a:xfrm>
            <a:off x="16199746" y="8872062"/>
            <a:ext cx="889156" cy="898138"/>
          </a:xfrm>
          <a:custGeom>
            <a:avLst/>
            <a:gdLst/>
            <a:ahLst/>
            <a:cxnLst/>
            <a:rect l="l" t="t" r="r" b="b"/>
            <a:pathLst>
              <a:path w="889156" h="898138">
                <a:moveTo>
                  <a:pt x="0" y="0"/>
                </a:moveTo>
                <a:lnTo>
                  <a:pt x="889156" y="0"/>
                </a:lnTo>
                <a:lnTo>
                  <a:pt x="889156" y="898137"/>
                </a:lnTo>
                <a:lnTo>
                  <a:pt x="0" y="898137"/>
                </a:lnTo>
                <a:lnTo>
                  <a:pt x="0" y="0"/>
                </a:lnTo>
                <a:close/>
              </a:path>
            </a:pathLst>
          </a:custGeom>
          <a:blipFill>
            <a:blip r:embed="rId14"/>
            <a:stretch>
              <a:fillRect/>
            </a:stretch>
          </a:blipFill>
        </p:spPr>
      </p:sp>
      <p:sp>
        <p:nvSpPr>
          <p:cNvPr id="36" name="Freeform 36"/>
          <p:cNvSpPr/>
          <p:nvPr/>
        </p:nvSpPr>
        <p:spPr>
          <a:xfrm rot="3127714">
            <a:off x="16772767" y="6083152"/>
            <a:ext cx="2049945" cy="1158664"/>
          </a:xfrm>
          <a:custGeom>
            <a:avLst/>
            <a:gdLst/>
            <a:ahLst/>
            <a:cxnLst/>
            <a:rect l="l" t="t" r="r" b="b"/>
            <a:pathLst>
              <a:path w="2049945" h="1158664">
                <a:moveTo>
                  <a:pt x="0" y="0"/>
                </a:moveTo>
                <a:lnTo>
                  <a:pt x="2049944" y="0"/>
                </a:lnTo>
                <a:lnTo>
                  <a:pt x="2049944" y="1158664"/>
                </a:lnTo>
                <a:lnTo>
                  <a:pt x="0" y="1158664"/>
                </a:lnTo>
                <a:lnTo>
                  <a:pt x="0" y="0"/>
                </a:lnTo>
                <a:close/>
              </a:path>
            </a:pathLst>
          </a:custGeom>
          <a:blipFill>
            <a:blip r:embed="rId15"/>
            <a:stretch>
              <a:fillRect/>
            </a:stretch>
          </a:blipFill>
        </p:spPr>
      </p:sp>
      <p:sp>
        <p:nvSpPr>
          <p:cNvPr id="37" name="Freeform 37"/>
          <p:cNvSpPr/>
          <p:nvPr/>
        </p:nvSpPr>
        <p:spPr>
          <a:xfrm>
            <a:off x="17259300" y="7827234"/>
            <a:ext cx="424273" cy="451355"/>
          </a:xfrm>
          <a:custGeom>
            <a:avLst/>
            <a:gdLst/>
            <a:ahLst/>
            <a:cxnLst/>
            <a:rect l="l" t="t" r="r" b="b"/>
            <a:pathLst>
              <a:path w="424273" h="451355">
                <a:moveTo>
                  <a:pt x="0" y="0"/>
                </a:moveTo>
                <a:lnTo>
                  <a:pt x="424273" y="0"/>
                </a:lnTo>
                <a:lnTo>
                  <a:pt x="424273" y="451355"/>
                </a:lnTo>
                <a:lnTo>
                  <a:pt x="0" y="451355"/>
                </a:lnTo>
                <a:lnTo>
                  <a:pt x="0" y="0"/>
                </a:lnTo>
                <a:close/>
              </a:path>
            </a:pathLst>
          </a:custGeom>
          <a:blipFill>
            <a:blip r:embed="rId9"/>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4E5"/>
        </a:solidFill>
        <a:effectLst/>
      </p:bgPr>
    </p:bg>
    <p:spTree>
      <p:nvGrpSpPr>
        <p:cNvPr id="1" name=""/>
        <p:cNvGrpSpPr/>
        <p:nvPr/>
      </p:nvGrpSpPr>
      <p:grpSpPr>
        <a:xfrm>
          <a:off x="0" y="0"/>
          <a:ext cx="0" cy="0"/>
          <a:chOff x="0" y="0"/>
          <a:chExt cx="0" cy="0"/>
        </a:xfrm>
      </p:grpSpPr>
      <p:grpSp>
        <p:nvGrpSpPr>
          <p:cNvPr id="2" name="Group 2"/>
          <p:cNvGrpSpPr/>
          <p:nvPr/>
        </p:nvGrpSpPr>
        <p:grpSpPr>
          <a:xfrm>
            <a:off x="698810" y="735101"/>
            <a:ext cx="962025" cy="96202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solidFill>
          </p:spPr>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solidFill>
                  <a:latin typeface=" Avenir Next Arabic Bold"/>
                  <a:ea typeface=" Avenir Next Arabic Bold"/>
                  <a:cs typeface=" Avenir Next Arabic Bold"/>
                  <a:sym typeface=" Avenir Next Arabic Bold"/>
                </a:rPr>
                <a:t>01</a:t>
              </a:r>
            </a:p>
          </p:txBody>
        </p:sp>
      </p:grpSp>
      <p:grpSp>
        <p:nvGrpSpPr>
          <p:cNvPr id="5" name="Group 5"/>
          <p:cNvGrpSpPr/>
          <p:nvPr/>
        </p:nvGrpSpPr>
        <p:grpSpPr>
          <a:xfrm>
            <a:off x="698810" y="2303373"/>
            <a:ext cx="962025" cy="96202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02</a:t>
              </a:r>
            </a:p>
          </p:txBody>
        </p:sp>
      </p:grpSp>
      <p:grpSp>
        <p:nvGrpSpPr>
          <p:cNvPr id="8" name="Group 8"/>
          <p:cNvGrpSpPr/>
          <p:nvPr/>
        </p:nvGrpSpPr>
        <p:grpSpPr>
          <a:xfrm>
            <a:off x="698810" y="3874998"/>
            <a:ext cx="962025" cy="96202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03</a:t>
              </a:r>
            </a:p>
          </p:txBody>
        </p:sp>
      </p:grpSp>
      <p:grpSp>
        <p:nvGrpSpPr>
          <p:cNvPr id="11" name="Group 11"/>
          <p:cNvGrpSpPr/>
          <p:nvPr/>
        </p:nvGrpSpPr>
        <p:grpSpPr>
          <a:xfrm>
            <a:off x="698810" y="5446623"/>
            <a:ext cx="962025" cy="96202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13" name="TextBox 13"/>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04</a:t>
              </a:r>
            </a:p>
          </p:txBody>
        </p:sp>
      </p:grpSp>
      <p:grpSp>
        <p:nvGrpSpPr>
          <p:cNvPr id="14" name="Group 14"/>
          <p:cNvGrpSpPr/>
          <p:nvPr/>
        </p:nvGrpSpPr>
        <p:grpSpPr>
          <a:xfrm>
            <a:off x="698810" y="7018248"/>
            <a:ext cx="962025" cy="962025"/>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05</a:t>
              </a:r>
            </a:p>
          </p:txBody>
        </p:sp>
      </p:grpSp>
      <p:grpSp>
        <p:nvGrpSpPr>
          <p:cNvPr id="17" name="Group 17"/>
          <p:cNvGrpSpPr/>
          <p:nvPr/>
        </p:nvGrpSpPr>
        <p:grpSpPr>
          <a:xfrm>
            <a:off x="698810" y="8589874"/>
            <a:ext cx="962025" cy="962025"/>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19" name="TextBox 19"/>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06</a:t>
              </a:r>
            </a:p>
          </p:txBody>
        </p:sp>
      </p:grpSp>
      <p:sp>
        <p:nvSpPr>
          <p:cNvPr id="20" name="Freeform 20"/>
          <p:cNvSpPr/>
          <p:nvPr/>
        </p:nvSpPr>
        <p:spPr>
          <a:xfrm>
            <a:off x="8551426" y="1087421"/>
            <a:ext cx="1076719" cy="1095946"/>
          </a:xfrm>
          <a:custGeom>
            <a:avLst/>
            <a:gdLst/>
            <a:ahLst/>
            <a:cxnLst/>
            <a:rect l="l" t="t" r="r" b="b"/>
            <a:pathLst>
              <a:path w="1076719" h="1095946">
                <a:moveTo>
                  <a:pt x="0" y="0"/>
                </a:moveTo>
                <a:lnTo>
                  <a:pt x="1076719" y="0"/>
                </a:lnTo>
                <a:lnTo>
                  <a:pt x="1076719" y="1095946"/>
                </a:lnTo>
                <a:lnTo>
                  <a:pt x="0" y="1095946"/>
                </a:lnTo>
                <a:lnTo>
                  <a:pt x="0" y="0"/>
                </a:lnTo>
                <a:close/>
              </a:path>
            </a:pathLst>
          </a:custGeom>
          <a:blipFill>
            <a:blip r:embed="rId2"/>
            <a:stretch>
              <a:fillRect/>
            </a:stretch>
          </a:blipFill>
        </p:spPr>
      </p:sp>
      <p:sp>
        <p:nvSpPr>
          <p:cNvPr id="21" name="Freeform 21"/>
          <p:cNvSpPr/>
          <p:nvPr/>
        </p:nvSpPr>
        <p:spPr>
          <a:xfrm rot="420482">
            <a:off x="2749705" y="2448277"/>
            <a:ext cx="5191692" cy="5191692"/>
          </a:xfrm>
          <a:custGeom>
            <a:avLst/>
            <a:gdLst/>
            <a:ahLst/>
            <a:cxnLst/>
            <a:rect l="l" t="t" r="r" b="b"/>
            <a:pathLst>
              <a:path w="5191692" h="5191692">
                <a:moveTo>
                  <a:pt x="0" y="0"/>
                </a:moveTo>
                <a:lnTo>
                  <a:pt x="5191691" y="0"/>
                </a:lnTo>
                <a:lnTo>
                  <a:pt x="5191691" y="5191691"/>
                </a:lnTo>
                <a:lnTo>
                  <a:pt x="0" y="5191691"/>
                </a:lnTo>
                <a:lnTo>
                  <a:pt x="0" y="0"/>
                </a:lnTo>
                <a:close/>
              </a:path>
            </a:pathLst>
          </a:custGeom>
          <a:blipFill>
            <a:blip r:embed="rId3"/>
            <a:stretch>
              <a:fillRect/>
            </a:stretch>
          </a:blipFill>
        </p:spPr>
      </p:sp>
      <p:sp>
        <p:nvSpPr>
          <p:cNvPr id="22" name="Freeform 22"/>
          <p:cNvSpPr/>
          <p:nvPr/>
        </p:nvSpPr>
        <p:spPr>
          <a:xfrm rot="707698">
            <a:off x="16084811" y="-393841"/>
            <a:ext cx="1335991" cy="1846265"/>
          </a:xfrm>
          <a:custGeom>
            <a:avLst/>
            <a:gdLst/>
            <a:ahLst/>
            <a:cxnLst/>
            <a:rect l="l" t="t" r="r" b="b"/>
            <a:pathLst>
              <a:path w="1335991" h="1846265">
                <a:moveTo>
                  <a:pt x="0" y="0"/>
                </a:moveTo>
                <a:lnTo>
                  <a:pt x="1335991" y="0"/>
                </a:lnTo>
                <a:lnTo>
                  <a:pt x="1335991" y="1846266"/>
                </a:lnTo>
                <a:lnTo>
                  <a:pt x="0" y="1846266"/>
                </a:lnTo>
                <a:lnTo>
                  <a:pt x="0" y="0"/>
                </a:lnTo>
                <a:close/>
              </a:path>
            </a:pathLst>
          </a:custGeom>
          <a:blipFill>
            <a:blip r:embed="rId4"/>
            <a:stretch>
              <a:fillRect/>
            </a:stretch>
          </a:blipFill>
        </p:spPr>
      </p:sp>
      <p:sp>
        <p:nvSpPr>
          <p:cNvPr id="23" name="Freeform 23"/>
          <p:cNvSpPr/>
          <p:nvPr/>
        </p:nvSpPr>
        <p:spPr>
          <a:xfrm rot="1746722">
            <a:off x="17530049" y="3952545"/>
            <a:ext cx="1401516" cy="1230896"/>
          </a:xfrm>
          <a:custGeom>
            <a:avLst/>
            <a:gdLst/>
            <a:ahLst/>
            <a:cxnLst/>
            <a:rect l="l" t="t" r="r" b="b"/>
            <a:pathLst>
              <a:path w="1401516" h="1230896">
                <a:moveTo>
                  <a:pt x="0" y="0"/>
                </a:moveTo>
                <a:lnTo>
                  <a:pt x="1401516" y="0"/>
                </a:lnTo>
                <a:lnTo>
                  <a:pt x="1401516" y="1230896"/>
                </a:lnTo>
                <a:lnTo>
                  <a:pt x="0" y="1230896"/>
                </a:lnTo>
                <a:lnTo>
                  <a:pt x="0" y="0"/>
                </a:lnTo>
                <a:close/>
              </a:path>
            </a:pathLst>
          </a:custGeom>
          <a:blipFill>
            <a:blip r:embed="rId5"/>
            <a:stretch>
              <a:fillRect/>
            </a:stretch>
          </a:blipFill>
        </p:spPr>
      </p:sp>
      <p:sp>
        <p:nvSpPr>
          <p:cNvPr id="24" name="Freeform 24"/>
          <p:cNvSpPr/>
          <p:nvPr/>
        </p:nvSpPr>
        <p:spPr>
          <a:xfrm rot="532789">
            <a:off x="17074286" y="1711255"/>
            <a:ext cx="1303210" cy="1073232"/>
          </a:xfrm>
          <a:custGeom>
            <a:avLst/>
            <a:gdLst/>
            <a:ahLst/>
            <a:cxnLst/>
            <a:rect l="l" t="t" r="r" b="b"/>
            <a:pathLst>
              <a:path w="1303210" h="1073232">
                <a:moveTo>
                  <a:pt x="0" y="0"/>
                </a:moveTo>
                <a:lnTo>
                  <a:pt x="1303210" y="0"/>
                </a:lnTo>
                <a:lnTo>
                  <a:pt x="1303210" y="1073232"/>
                </a:lnTo>
                <a:lnTo>
                  <a:pt x="0" y="1073232"/>
                </a:lnTo>
                <a:lnTo>
                  <a:pt x="0" y="0"/>
                </a:lnTo>
                <a:close/>
              </a:path>
            </a:pathLst>
          </a:custGeom>
          <a:blipFill>
            <a:blip r:embed="rId6"/>
            <a:stretch>
              <a:fillRect/>
            </a:stretch>
          </a:blipFill>
        </p:spPr>
      </p:sp>
      <p:sp>
        <p:nvSpPr>
          <p:cNvPr id="25" name="Freeform 25"/>
          <p:cNvSpPr/>
          <p:nvPr/>
        </p:nvSpPr>
        <p:spPr>
          <a:xfrm>
            <a:off x="17487345" y="495603"/>
            <a:ext cx="574216" cy="610868"/>
          </a:xfrm>
          <a:custGeom>
            <a:avLst/>
            <a:gdLst/>
            <a:ahLst/>
            <a:cxnLst/>
            <a:rect l="l" t="t" r="r" b="b"/>
            <a:pathLst>
              <a:path w="574216" h="610868">
                <a:moveTo>
                  <a:pt x="0" y="0"/>
                </a:moveTo>
                <a:lnTo>
                  <a:pt x="574216" y="0"/>
                </a:lnTo>
                <a:lnTo>
                  <a:pt x="574216" y="610868"/>
                </a:lnTo>
                <a:lnTo>
                  <a:pt x="0" y="610868"/>
                </a:lnTo>
                <a:lnTo>
                  <a:pt x="0" y="0"/>
                </a:lnTo>
                <a:close/>
              </a:path>
            </a:pathLst>
          </a:custGeom>
          <a:blipFill>
            <a:blip r:embed="rId7"/>
            <a:stretch>
              <a:fillRect/>
            </a:stretch>
          </a:blipFill>
        </p:spPr>
      </p:sp>
      <p:sp>
        <p:nvSpPr>
          <p:cNvPr id="26" name="Freeform 26"/>
          <p:cNvSpPr/>
          <p:nvPr/>
        </p:nvSpPr>
        <p:spPr>
          <a:xfrm>
            <a:off x="17703049" y="1391579"/>
            <a:ext cx="554651" cy="564555"/>
          </a:xfrm>
          <a:custGeom>
            <a:avLst/>
            <a:gdLst/>
            <a:ahLst/>
            <a:cxnLst/>
            <a:rect l="l" t="t" r="r" b="b"/>
            <a:pathLst>
              <a:path w="554651" h="564555">
                <a:moveTo>
                  <a:pt x="0" y="0"/>
                </a:moveTo>
                <a:lnTo>
                  <a:pt x="554650" y="0"/>
                </a:lnTo>
                <a:lnTo>
                  <a:pt x="554650" y="564555"/>
                </a:lnTo>
                <a:lnTo>
                  <a:pt x="0" y="564555"/>
                </a:lnTo>
                <a:lnTo>
                  <a:pt x="0" y="0"/>
                </a:lnTo>
                <a:close/>
              </a:path>
            </a:pathLst>
          </a:custGeom>
          <a:blipFill>
            <a:blip r:embed="rId2"/>
            <a:stretch>
              <a:fillRect/>
            </a:stretch>
          </a:blipFill>
        </p:spPr>
      </p:sp>
      <p:sp>
        <p:nvSpPr>
          <p:cNvPr id="27" name="Freeform 27"/>
          <p:cNvSpPr/>
          <p:nvPr/>
        </p:nvSpPr>
        <p:spPr>
          <a:xfrm rot="8100000">
            <a:off x="17656613" y="3069623"/>
            <a:ext cx="498907" cy="520137"/>
          </a:xfrm>
          <a:custGeom>
            <a:avLst/>
            <a:gdLst/>
            <a:ahLst/>
            <a:cxnLst/>
            <a:rect l="l" t="t" r="r" b="b"/>
            <a:pathLst>
              <a:path w="498907" h="520137">
                <a:moveTo>
                  <a:pt x="0" y="0"/>
                </a:moveTo>
                <a:lnTo>
                  <a:pt x="498907" y="0"/>
                </a:lnTo>
                <a:lnTo>
                  <a:pt x="498907" y="520137"/>
                </a:lnTo>
                <a:lnTo>
                  <a:pt x="0" y="520137"/>
                </a:lnTo>
                <a:lnTo>
                  <a:pt x="0" y="0"/>
                </a:lnTo>
                <a:close/>
              </a:path>
            </a:pathLst>
          </a:custGeom>
          <a:blipFill>
            <a:blip r:embed="rId8"/>
            <a:stretch>
              <a:fillRect/>
            </a:stretch>
          </a:blipFill>
        </p:spPr>
      </p:sp>
      <p:sp>
        <p:nvSpPr>
          <p:cNvPr id="28" name="Freeform 28"/>
          <p:cNvSpPr/>
          <p:nvPr/>
        </p:nvSpPr>
        <p:spPr>
          <a:xfrm rot="330771">
            <a:off x="17432750" y="8052663"/>
            <a:ext cx="946633" cy="1568160"/>
          </a:xfrm>
          <a:custGeom>
            <a:avLst/>
            <a:gdLst/>
            <a:ahLst/>
            <a:cxnLst/>
            <a:rect l="l" t="t" r="r" b="b"/>
            <a:pathLst>
              <a:path w="946633" h="1568160">
                <a:moveTo>
                  <a:pt x="0" y="0"/>
                </a:moveTo>
                <a:lnTo>
                  <a:pt x="946633" y="0"/>
                </a:lnTo>
                <a:lnTo>
                  <a:pt x="946633" y="1568160"/>
                </a:lnTo>
                <a:lnTo>
                  <a:pt x="0" y="1568160"/>
                </a:lnTo>
                <a:lnTo>
                  <a:pt x="0" y="0"/>
                </a:lnTo>
                <a:close/>
              </a:path>
            </a:pathLst>
          </a:custGeom>
          <a:blipFill>
            <a:blip r:embed="rId9"/>
            <a:stretch>
              <a:fillRect/>
            </a:stretch>
          </a:blipFill>
        </p:spPr>
      </p:sp>
      <p:sp>
        <p:nvSpPr>
          <p:cNvPr id="29" name="Freeform 29"/>
          <p:cNvSpPr/>
          <p:nvPr/>
        </p:nvSpPr>
        <p:spPr>
          <a:xfrm rot="-5400000">
            <a:off x="16975356" y="9647295"/>
            <a:ext cx="1240079" cy="1270824"/>
          </a:xfrm>
          <a:custGeom>
            <a:avLst/>
            <a:gdLst/>
            <a:ahLst/>
            <a:cxnLst/>
            <a:rect l="l" t="t" r="r" b="b"/>
            <a:pathLst>
              <a:path w="1240079" h="1270824">
                <a:moveTo>
                  <a:pt x="0" y="0"/>
                </a:moveTo>
                <a:lnTo>
                  <a:pt x="1240078" y="0"/>
                </a:lnTo>
                <a:lnTo>
                  <a:pt x="1240078" y="1270824"/>
                </a:lnTo>
                <a:lnTo>
                  <a:pt x="0" y="1270824"/>
                </a:lnTo>
                <a:lnTo>
                  <a:pt x="0" y="0"/>
                </a:lnTo>
                <a:close/>
              </a:path>
            </a:pathLst>
          </a:custGeom>
          <a:blipFill>
            <a:blip r:embed="rId10"/>
            <a:stretch>
              <a:fillRect/>
            </a:stretch>
          </a:blipFill>
        </p:spPr>
      </p:sp>
      <p:sp>
        <p:nvSpPr>
          <p:cNvPr id="30" name="Freeform 30"/>
          <p:cNvSpPr/>
          <p:nvPr/>
        </p:nvSpPr>
        <p:spPr>
          <a:xfrm>
            <a:off x="16199746" y="8872062"/>
            <a:ext cx="889156" cy="898138"/>
          </a:xfrm>
          <a:custGeom>
            <a:avLst/>
            <a:gdLst/>
            <a:ahLst/>
            <a:cxnLst/>
            <a:rect l="l" t="t" r="r" b="b"/>
            <a:pathLst>
              <a:path w="889156" h="898138">
                <a:moveTo>
                  <a:pt x="0" y="0"/>
                </a:moveTo>
                <a:lnTo>
                  <a:pt x="889156" y="0"/>
                </a:lnTo>
                <a:lnTo>
                  <a:pt x="889156" y="898137"/>
                </a:lnTo>
                <a:lnTo>
                  <a:pt x="0" y="898137"/>
                </a:lnTo>
                <a:lnTo>
                  <a:pt x="0" y="0"/>
                </a:lnTo>
                <a:close/>
              </a:path>
            </a:pathLst>
          </a:custGeom>
          <a:blipFill>
            <a:blip r:embed="rId11"/>
            <a:stretch>
              <a:fillRect/>
            </a:stretch>
          </a:blipFill>
        </p:spPr>
      </p:sp>
      <p:sp>
        <p:nvSpPr>
          <p:cNvPr id="31" name="Freeform 31"/>
          <p:cNvSpPr/>
          <p:nvPr/>
        </p:nvSpPr>
        <p:spPr>
          <a:xfrm rot="3127714">
            <a:off x="16772767" y="6083152"/>
            <a:ext cx="2049945" cy="1158664"/>
          </a:xfrm>
          <a:custGeom>
            <a:avLst/>
            <a:gdLst/>
            <a:ahLst/>
            <a:cxnLst/>
            <a:rect l="l" t="t" r="r" b="b"/>
            <a:pathLst>
              <a:path w="2049945" h="1158664">
                <a:moveTo>
                  <a:pt x="0" y="0"/>
                </a:moveTo>
                <a:lnTo>
                  <a:pt x="2049944" y="0"/>
                </a:lnTo>
                <a:lnTo>
                  <a:pt x="2049944" y="1158664"/>
                </a:lnTo>
                <a:lnTo>
                  <a:pt x="0" y="1158664"/>
                </a:lnTo>
                <a:lnTo>
                  <a:pt x="0" y="0"/>
                </a:lnTo>
                <a:close/>
              </a:path>
            </a:pathLst>
          </a:custGeom>
          <a:blipFill>
            <a:blip r:embed="rId12"/>
            <a:stretch>
              <a:fillRect/>
            </a:stretch>
          </a:blipFill>
        </p:spPr>
      </p:sp>
      <p:sp>
        <p:nvSpPr>
          <p:cNvPr id="32" name="Freeform 32"/>
          <p:cNvSpPr/>
          <p:nvPr/>
        </p:nvSpPr>
        <p:spPr>
          <a:xfrm>
            <a:off x="17259300" y="7827234"/>
            <a:ext cx="424273" cy="451355"/>
          </a:xfrm>
          <a:custGeom>
            <a:avLst/>
            <a:gdLst/>
            <a:ahLst/>
            <a:cxnLst/>
            <a:rect l="l" t="t" r="r" b="b"/>
            <a:pathLst>
              <a:path w="424273" h="451355">
                <a:moveTo>
                  <a:pt x="0" y="0"/>
                </a:moveTo>
                <a:lnTo>
                  <a:pt x="424273" y="0"/>
                </a:lnTo>
                <a:lnTo>
                  <a:pt x="424273" y="451355"/>
                </a:lnTo>
                <a:lnTo>
                  <a:pt x="0" y="451355"/>
                </a:lnTo>
                <a:lnTo>
                  <a:pt x="0" y="0"/>
                </a:lnTo>
                <a:close/>
              </a:path>
            </a:pathLst>
          </a:custGeom>
          <a:blipFill>
            <a:blip r:embed="rId7"/>
            <a:stretch>
              <a:fillRect/>
            </a:stretch>
          </a:blipFill>
        </p:spPr>
      </p:sp>
      <p:grpSp>
        <p:nvGrpSpPr>
          <p:cNvPr id="33" name="Group 33"/>
          <p:cNvGrpSpPr/>
          <p:nvPr/>
        </p:nvGrpSpPr>
        <p:grpSpPr>
          <a:xfrm>
            <a:off x="8199547" y="6503452"/>
            <a:ext cx="7828749" cy="2464533"/>
            <a:chOff x="0" y="0"/>
            <a:chExt cx="2805647" cy="883233"/>
          </a:xfrm>
        </p:grpSpPr>
        <p:sp>
          <p:nvSpPr>
            <p:cNvPr id="34" name="Freeform 34"/>
            <p:cNvSpPr/>
            <p:nvPr/>
          </p:nvSpPr>
          <p:spPr>
            <a:xfrm>
              <a:off x="0" y="0"/>
              <a:ext cx="2805647" cy="883233"/>
            </a:xfrm>
            <a:custGeom>
              <a:avLst/>
              <a:gdLst/>
              <a:ahLst/>
              <a:cxnLst/>
              <a:rect l="l" t="t" r="r" b="b"/>
              <a:pathLst>
                <a:path w="2805647" h="883233">
                  <a:moveTo>
                    <a:pt x="36590" y="0"/>
                  </a:moveTo>
                  <a:lnTo>
                    <a:pt x="2769057" y="0"/>
                  </a:lnTo>
                  <a:cubicBezTo>
                    <a:pt x="2789265" y="0"/>
                    <a:pt x="2805647" y="16382"/>
                    <a:pt x="2805647" y="36590"/>
                  </a:cubicBezTo>
                  <a:lnTo>
                    <a:pt x="2805647" y="846643"/>
                  </a:lnTo>
                  <a:cubicBezTo>
                    <a:pt x="2805647" y="856348"/>
                    <a:pt x="2801792" y="865654"/>
                    <a:pt x="2794930" y="872516"/>
                  </a:cubicBezTo>
                  <a:cubicBezTo>
                    <a:pt x="2788068" y="879378"/>
                    <a:pt x="2778762" y="883233"/>
                    <a:pt x="2769057" y="883233"/>
                  </a:cubicBezTo>
                  <a:lnTo>
                    <a:pt x="36590" y="883233"/>
                  </a:lnTo>
                  <a:cubicBezTo>
                    <a:pt x="16382" y="883233"/>
                    <a:pt x="0" y="866851"/>
                    <a:pt x="0" y="846643"/>
                  </a:cubicBezTo>
                  <a:lnTo>
                    <a:pt x="0" y="36590"/>
                  </a:lnTo>
                  <a:cubicBezTo>
                    <a:pt x="0" y="16382"/>
                    <a:pt x="16382" y="0"/>
                    <a:pt x="36590" y="0"/>
                  </a:cubicBezTo>
                  <a:close/>
                </a:path>
              </a:pathLst>
            </a:custGeom>
            <a:solidFill>
              <a:srgbClr val="EA5A0C">
                <a:alpha val="11765"/>
              </a:srgbClr>
            </a:solidFill>
          </p:spPr>
        </p:sp>
        <p:sp>
          <p:nvSpPr>
            <p:cNvPr id="35" name="TextBox 35"/>
            <p:cNvSpPr txBox="1"/>
            <p:nvPr/>
          </p:nvSpPr>
          <p:spPr>
            <a:xfrm>
              <a:off x="0" y="-38100"/>
              <a:ext cx="2805647" cy="921333"/>
            </a:xfrm>
            <a:prstGeom prst="rect">
              <a:avLst/>
            </a:prstGeom>
          </p:spPr>
          <p:txBody>
            <a:bodyPr lIns="50800" tIns="50800" rIns="50800" bIns="50800" rtlCol="0" anchor="ctr"/>
            <a:lstStyle/>
            <a:p>
              <a:pPr algn="ctr">
                <a:lnSpc>
                  <a:spcPts val="2380"/>
                </a:lnSpc>
              </a:pPr>
              <a:endParaRPr/>
            </a:p>
          </p:txBody>
        </p:sp>
      </p:grpSp>
      <p:sp>
        <p:nvSpPr>
          <p:cNvPr id="36" name="TextBox 36"/>
          <p:cNvSpPr txBox="1"/>
          <p:nvPr/>
        </p:nvSpPr>
        <p:spPr>
          <a:xfrm>
            <a:off x="8570476" y="2383329"/>
            <a:ext cx="7164824" cy="6118178"/>
          </a:xfrm>
          <a:prstGeom prst="rect">
            <a:avLst/>
          </a:prstGeom>
        </p:spPr>
        <p:txBody>
          <a:bodyPr lIns="0" tIns="0" rIns="0" bIns="0" rtlCol="0" anchor="t">
            <a:spAutoFit/>
          </a:bodyPr>
          <a:lstStyle/>
          <a:p>
            <a:pPr algn="l">
              <a:lnSpc>
                <a:spcPts val="3502"/>
              </a:lnSpc>
            </a:pPr>
            <a:r>
              <a:rPr lang="en-US" sz="2501">
                <a:solidFill>
                  <a:srgbClr val="242325"/>
                </a:solidFill>
                <a:latin typeface=" Avenir Next Arabic"/>
                <a:ea typeface=" Avenir Next Arabic"/>
                <a:cs typeface=" Avenir Next Arabic"/>
                <a:sym typeface=" Avenir Next Arabic"/>
              </a:rPr>
              <a:t>Fossil fuels such as natural gas, coal, and oil are burned to produce energy, like heat and electricity. When these fuels are burned, they release greenhouse gases (including carbon dioxide) into the atmosphere.  </a:t>
            </a:r>
          </a:p>
          <a:p>
            <a:pPr algn="l">
              <a:lnSpc>
                <a:spcPts val="3502"/>
              </a:lnSpc>
            </a:pPr>
            <a:r>
              <a:rPr lang="en-US" sz="2501">
                <a:solidFill>
                  <a:srgbClr val="242325"/>
                </a:solidFill>
                <a:latin typeface=" Avenir Next Arabic"/>
                <a:ea typeface=" Avenir Next Arabic"/>
                <a:cs typeface=" Avenir Next Arabic"/>
                <a:sym typeface=" Avenir Next Arabic"/>
              </a:rPr>
              <a:t> </a:t>
            </a:r>
          </a:p>
          <a:p>
            <a:pPr algn="l">
              <a:lnSpc>
                <a:spcPts val="3502"/>
              </a:lnSpc>
            </a:pPr>
            <a:r>
              <a:rPr lang="en-US" sz="2501">
                <a:solidFill>
                  <a:srgbClr val="242325"/>
                </a:solidFill>
                <a:latin typeface=" Avenir Next Arabic"/>
                <a:ea typeface=" Avenir Next Arabic"/>
                <a:cs typeface=" Avenir Next Arabic"/>
                <a:sym typeface=" Avenir Next Arabic"/>
              </a:rPr>
              <a:t>Greenhouse gases trap heat and stop it from escaping the planet, this is making earth warmer and creating climate change. </a:t>
            </a:r>
          </a:p>
          <a:p>
            <a:pPr algn="l">
              <a:lnSpc>
                <a:spcPts val="3502"/>
              </a:lnSpc>
            </a:pPr>
            <a:r>
              <a:rPr lang="en-US" sz="2501">
                <a:solidFill>
                  <a:srgbClr val="242325"/>
                </a:solidFill>
                <a:latin typeface=" Avenir Next Arabic"/>
                <a:ea typeface=" Avenir Next Arabic"/>
                <a:cs typeface=" Avenir Next Arabic"/>
                <a:sym typeface=" Avenir Next Arabic"/>
              </a:rPr>
              <a:t> </a:t>
            </a:r>
          </a:p>
          <a:p>
            <a:pPr algn="l">
              <a:lnSpc>
                <a:spcPts val="3502"/>
              </a:lnSpc>
            </a:pPr>
            <a:r>
              <a:rPr lang="en-US" sz="2501" b="1">
                <a:solidFill>
                  <a:srgbClr val="242325"/>
                </a:solidFill>
                <a:latin typeface=" Avenir Next Arabic Bold"/>
                <a:ea typeface=" Avenir Next Arabic Bold"/>
                <a:cs typeface=" Avenir Next Arabic Bold"/>
                <a:sym typeface=" Avenir Next Arabic Bold"/>
              </a:rPr>
              <a:t>Good news!  </a:t>
            </a:r>
          </a:p>
          <a:p>
            <a:pPr algn="l">
              <a:lnSpc>
                <a:spcPts val="3502"/>
              </a:lnSpc>
            </a:pPr>
            <a:r>
              <a:rPr lang="en-US" sz="2501" b="1">
                <a:solidFill>
                  <a:srgbClr val="242325"/>
                </a:solidFill>
                <a:latin typeface=" Avenir Next Arabic Bold"/>
                <a:ea typeface=" Avenir Next Arabic Bold"/>
                <a:cs typeface=" Avenir Next Arabic Bold"/>
                <a:sym typeface=" Avenir Next Arabic Bold"/>
              </a:rPr>
              <a:t>In 2024, the last coal power plant in the UK closed, marking a major step away from fossil fuel usage in electricity generation.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4E5"/>
        </a:solidFill>
        <a:effectLst/>
      </p:bgPr>
    </p:bg>
    <p:spTree>
      <p:nvGrpSpPr>
        <p:cNvPr id="1" name=""/>
        <p:cNvGrpSpPr/>
        <p:nvPr/>
      </p:nvGrpSpPr>
      <p:grpSpPr>
        <a:xfrm>
          <a:off x="0" y="0"/>
          <a:ext cx="0" cy="0"/>
          <a:chOff x="0" y="0"/>
          <a:chExt cx="0" cy="0"/>
        </a:xfrm>
      </p:grpSpPr>
      <p:sp>
        <p:nvSpPr>
          <p:cNvPr id="2" name="Freeform 2"/>
          <p:cNvSpPr/>
          <p:nvPr/>
        </p:nvSpPr>
        <p:spPr>
          <a:xfrm rot="420482">
            <a:off x="2749705" y="2448277"/>
            <a:ext cx="5191692" cy="5191692"/>
          </a:xfrm>
          <a:custGeom>
            <a:avLst/>
            <a:gdLst/>
            <a:ahLst/>
            <a:cxnLst/>
            <a:rect l="l" t="t" r="r" b="b"/>
            <a:pathLst>
              <a:path w="5191692" h="5191692">
                <a:moveTo>
                  <a:pt x="0" y="0"/>
                </a:moveTo>
                <a:lnTo>
                  <a:pt x="5191691" y="0"/>
                </a:lnTo>
                <a:lnTo>
                  <a:pt x="5191691" y="5191691"/>
                </a:lnTo>
                <a:lnTo>
                  <a:pt x="0" y="5191691"/>
                </a:lnTo>
                <a:lnTo>
                  <a:pt x="0" y="0"/>
                </a:lnTo>
                <a:close/>
              </a:path>
            </a:pathLst>
          </a:custGeom>
          <a:blipFill>
            <a:blip r:embed="rId2"/>
            <a:stretch>
              <a:fillRect/>
            </a:stretch>
          </a:blipFill>
        </p:spPr>
      </p:sp>
      <p:grpSp>
        <p:nvGrpSpPr>
          <p:cNvPr id="3" name="Group 3"/>
          <p:cNvGrpSpPr/>
          <p:nvPr/>
        </p:nvGrpSpPr>
        <p:grpSpPr>
          <a:xfrm>
            <a:off x="698810" y="735101"/>
            <a:ext cx="962025" cy="962025"/>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01</a:t>
              </a:r>
            </a:p>
          </p:txBody>
        </p:sp>
      </p:grpSp>
      <p:grpSp>
        <p:nvGrpSpPr>
          <p:cNvPr id="6" name="Group 6"/>
          <p:cNvGrpSpPr/>
          <p:nvPr/>
        </p:nvGrpSpPr>
        <p:grpSpPr>
          <a:xfrm>
            <a:off x="698810" y="2303373"/>
            <a:ext cx="962025" cy="962025"/>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solidFill>
          </p:spPr>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solidFill>
                  <a:latin typeface=" Avenir Next Arabic Bold"/>
                  <a:ea typeface=" Avenir Next Arabic Bold"/>
                  <a:cs typeface=" Avenir Next Arabic Bold"/>
                  <a:sym typeface=" Avenir Next Arabic Bold"/>
                </a:rPr>
                <a:t>02</a:t>
              </a:r>
            </a:p>
          </p:txBody>
        </p:sp>
      </p:grpSp>
      <p:grpSp>
        <p:nvGrpSpPr>
          <p:cNvPr id="9" name="Group 9"/>
          <p:cNvGrpSpPr/>
          <p:nvPr/>
        </p:nvGrpSpPr>
        <p:grpSpPr>
          <a:xfrm>
            <a:off x="698810" y="3874998"/>
            <a:ext cx="962025" cy="962025"/>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03</a:t>
              </a:r>
            </a:p>
          </p:txBody>
        </p:sp>
      </p:grpSp>
      <p:grpSp>
        <p:nvGrpSpPr>
          <p:cNvPr id="12" name="Group 12"/>
          <p:cNvGrpSpPr/>
          <p:nvPr/>
        </p:nvGrpSpPr>
        <p:grpSpPr>
          <a:xfrm>
            <a:off x="698810" y="5446623"/>
            <a:ext cx="962025" cy="962025"/>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04</a:t>
              </a:r>
            </a:p>
          </p:txBody>
        </p:sp>
      </p:grpSp>
      <p:grpSp>
        <p:nvGrpSpPr>
          <p:cNvPr id="15" name="Group 15"/>
          <p:cNvGrpSpPr/>
          <p:nvPr/>
        </p:nvGrpSpPr>
        <p:grpSpPr>
          <a:xfrm>
            <a:off x="698810" y="7018248"/>
            <a:ext cx="962025" cy="962025"/>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05</a:t>
              </a:r>
            </a:p>
          </p:txBody>
        </p:sp>
      </p:grpSp>
      <p:grpSp>
        <p:nvGrpSpPr>
          <p:cNvPr id="18" name="Group 18"/>
          <p:cNvGrpSpPr/>
          <p:nvPr/>
        </p:nvGrpSpPr>
        <p:grpSpPr>
          <a:xfrm>
            <a:off x="698810" y="8589874"/>
            <a:ext cx="962025" cy="962025"/>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20" name="TextBox 20"/>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06</a:t>
              </a:r>
            </a:p>
          </p:txBody>
        </p:sp>
      </p:grpSp>
      <p:sp>
        <p:nvSpPr>
          <p:cNvPr id="21" name="TextBox 21"/>
          <p:cNvSpPr txBox="1"/>
          <p:nvPr/>
        </p:nvSpPr>
        <p:spPr>
          <a:xfrm>
            <a:off x="8622250" y="4053592"/>
            <a:ext cx="8117324" cy="4169177"/>
          </a:xfrm>
          <a:prstGeom prst="rect">
            <a:avLst/>
          </a:prstGeom>
        </p:spPr>
        <p:txBody>
          <a:bodyPr lIns="0" tIns="0" rIns="0" bIns="0" rtlCol="0" anchor="t">
            <a:spAutoFit/>
          </a:bodyPr>
          <a:lstStyle/>
          <a:p>
            <a:pPr algn="l">
              <a:lnSpc>
                <a:spcPts val="8402"/>
              </a:lnSpc>
            </a:pPr>
            <a:r>
              <a:rPr lang="en-US" sz="6001" b="1">
                <a:solidFill>
                  <a:srgbClr val="242325"/>
                </a:solidFill>
                <a:latin typeface=" Avenir Next Arabic Bold"/>
                <a:ea typeface=" Avenir Next Arabic Bold"/>
                <a:cs typeface=" Avenir Next Arabic Bold"/>
                <a:sym typeface=" Avenir Next Arabic Bold"/>
              </a:rPr>
              <a:t>Buying items second-hand can help to keep carbon emissions down.</a:t>
            </a:r>
          </a:p>
        </p:txBody>
      </p:sp>
      <p:sp>
        <p:nvSpPr>
          <p:cNvPr id="22" name="Freeform 22"/>
          <p:cNvSpPr/>
          <p:nvPr/>
        </p:nvSpPr>
        <p:spPr>
          <a:xfrm rot="512400">
            <a:off x="8607633" y="1805189"/>
            <a:ext cx="1072734" cy="1090613"/>
          </a:xfrm>
          <a:custGeom>
            <a:avLst/>
            <a:gdLst/>
            <a:ahLst/>
            <a:cxnLst/>
            <a:rect l="l" t="t" r="r" b="b"/>
            <a:pathLst>
              <a:path w="1072734" h="1090613">
                <a:moveTo>
                  <a:pt x="0" y="0"/>
                </a:moveTo>
                <a:lnTo>
                  <a:pt x="1072734" y="0"/>
                </a:lnTo>
                <a:lnTo>
                  <a:pt x="1072734" y="1090612"/>
                </a:lnTo>
                <a:lnTo>
                  <a:pt x="0" y="1090612"/>
                </a:lnTo>
                <a:lnTo>
                  <a:pt x="0" y="0"/>
                </a:lnTo>
                <a:close/>
              </a:path>
            </a:pathLst>
          </a:custGeom>
          <a:blipFill>
            <a:blip r:embed="rId3"/>
            <a:stretch>
              <a:fillRect/>
            </a:stretch>
          </a:blipFill>
        </p:spPr>
      </p:sp>
      <p:sp>
        <p:nvSpPr>
          <p:cNvPr id="23" name="Freeform 23"/>
          <p:cNvSpPr/>
          <p:nvPr/>
        </p:nvSpPr>
        <p:spPr>
          <a:xfrm rot="707698">
            <a:off x="16084811" y="-393841"/>
            <a:ext cx="1335991" cy="1846265"/>
          </a:xfrm>
          <a:custGeom>
            <a:avLst/>
            <a:gdLst/>
            <a:ahLst/>
            <a:cxnLst/>
            <a:rect l="l" t="t" r="r" b="b"/>
            <a:pathLst>
              <a:path w="1335991" h="1846265">
                <a:moveTo>
                  <a:pt x="0" y="0"/>
                </a:moveTo>
                <a:lnTo>
                  <a:pt x="1335991" y="0"/>
                </a:lnTo>
                <a:lnTo>
                  <a:pt x="1335991" y="1846266"/>
                </a:lnTo>
                <a:lnTo>
                  <a:pt x="0" y="1846266"/>
                </a:lnTo>
                <a:lnTo>
                  <a:pt x="0" y="0"/>
                </a:lnTo>
                <a:close/>
              </a:path>
            </a:pathLst>
          </a:custGeom>
          <a:blipFill>
            <a:blip r:embed="rId4"/>
            <a:stretch>
              <a:fillRect/>
            </a:stretch>
          </a:blipFill>
        </p:spPr>
      </p:sp>
      <p:sp>
        <p:nvSpPr>
          <p:cNvPr id="24" name="Freeform 24"/>
          <p:cNvSpPr/>
          <p:nvPr/>
        </p:nvSpPr>
        <p:spPr>
          <a:xfrm rot="1746722">
            <a:off x="17530049" y="3952545"/>
            <a:ext cx="1401516" cy="1230896"/>
          </a:xfrm>
          <a:custGeom>
            <a:avLst/>
            <a:gdLst/>
            <a:ahLst/>
            <a:cxnLst/>
            <a:rect l="l" t="t" r="r" b="b"/>
            <a:pathLst>
              <a:path w="1401516" h="1230896">
                <a:moveTo>
                  <a:pt x="0" y="0"/>
                </a:moveTo>
                <a:lnTo>
                  <a:pt x="1401516" y="0"/>
                </a:lnTo>
                <a:lnTo>
                  <a:pt x="1401516" y="1230896"/>
                </a:lnTo>
                <a:lnTo>
                  <a:pt x="0" y="1230896"/>
                </a:lnTo>
                <a:lnTo>
                  <a:pt x="0" y="0"/>
                </a:lnTo>
                <a:close/>
              </a:path>
            </a:pathLst>
          </a:custGeom>
          <a:blipFill>
            <a:blip r:embed="rId5"/>
            <a:stretch>
              <a:fillRect/>
            </a:stretch>
          </a:blipFill>
        </p:spPr>
      </p:sp>
      <p:sp>
        <p:nvSpPr>
          <p:cNvPr id="25" name="Freeform 25"/>
          <p:cNvSpPr/>
          <p:nvPr/>
        </p:nvSpPr>
        <p:spPr>
          <a:xfrm rot="532789">
            <a:off x="17074286" y="1711255"/>
            <a:ext cx="1303210" cy="1073232"/>
          </a:xfrm>
          <a:custGeom>
            <a:avLst/>
            <a:gdLst/>
            <a:ahLst/>
            <a:cxnLst/>
            <a:rect l="l" t="t" r="r" b="b"/>
            <a:pathLst>
              <a:path w="1303210" h="1073232">
                <a:moveTo>
                  <a:pt x="0" y="0"/>
                </a:moveTo>
                <a:lnTo>
                  <a:pt x="1303210" y="0"/>
                </a:lnTo>
                <a:lnTo>
                  <a:pt x="1303210" y="1073232"/>
                </a:lnTo>
                <a:lnTo>
                  <a:pt x="0" y="1073232"/>
                </a:lnTo>
                <a:lnTo>
                  <a:pt x="0" y="0"/>
                </a:lnTo>
                <a:close/>
              </a:path>
            </a:pathLst>
          </a:custGeom>
          <a:blipFill>
            <a:blip r:embed="rId6"/>
            <a:stretch>
              <a:fillRect/>
            </a:stretch>
          </a:blipFill>
        </p:spPr>
      </p:sp>
      <p:sp>
        <p:nvSpPr>
          <p:cNvPr id="26" name="Freeform 26"/>
          <p:cNvSpPr/>
          <p:nvPr/>
        </p:nvSpPr>
        <p:spPr>
          <a:xfrm>
            <a:off x="17487345" y="495603"/>
            <a:ext cx="574216" cy="610868"/>
          </a:xfrm>
          <a:custGeom>
            <a:avLst/>
            <a:gdLst/>
            <a:ahLst/>
            <a:cxnLst/>
            <a:rect l="l" t="t" r="r" b="b"/>
            <a:pathLst>
              <a:path w="574216" h="610868">
                <a:moveTo>
                  <a:pt x="0" y="0"/>
                </a:moveTo>
                <a:lnTo>
                  <a:pt x="574216" y="0"/>
                </a:lnTo>
                <a:lnTo>
                  <a:pt x="574216" y="610868"/>
                </a:lnTo>
                <a:lnTo>
                  <a:pt x="0" y="610868"/>
                </a:lnTo>
                <a:lnTo>
                  <a:pt x="0" y="0"/>
                </a:lnTo>
                <a:close/>
              </a:path>
            </a:pathLst>
          </a:custGeom>
          <a:blipFill>
            <a:blip r:embed="rId7"/>
            <a:stretch>
              <a:fillRect/>
            </a:stretch>
          </a:blipFill>
        </p:spPr>
      </p:sp>
      <p:sp>
        <p:nvSpPr>
          <p:cNvPr id="27" name="Freeform 27"/>
          <p:cNvSpPr/>
          <p:nvPr/>
        </p:nvSpPr>
        <p:spPr>
          <a:xfrm>
            <a:off x="17703049" y="1391579"/>
            <a:ext cx="554651" cy="564555"/>
          </a:xfrm>
          <a:custGeom>
            <a:avLst/>
            <a:gdLst/>
            <a:ahLst/>
            <a:cxnLst/>
            <a:rect l="l" t="t" r="r" b="b"/>
            <a:pathLst>
              <a:path w="554651" h="564555">
                <a:moveTo>
                  <a:pt x="0" y="0"/>
                </a:moveTo>
                <a:lnTo>
                  <a:pt x="554650" y="0"/>
                </a:lnTo>
                <a:lnTo>
                  <a:pt x="554650" y="564555"/>
                </a:lnTo>
                <a:lnTo>
                  <a:pt x="0" y="564555"/>
                </a:lnTo>
                <a:lnTo>
                  <a:pt x="0" y="0"/>
                </a:lnTo>
                <a:close/>
              </a:path>
            </a:pathLst>
          </a:custGeom>
          <a:blipFill>
            <a:blip r:embed="rId8"/>
            <a:stretch>
              <a:fillRect/>
            </a:stretch>
          </a:blipFill>
        </p:spPr>
      </p:sp>
      <p:sp>
        <p:nvSpPr>
          <p:cNvPr id="28" name="Freeform 28"/>
          <p:cNvSpPr/>
          <p:nvPr/>
        </p:nvSpPr>
        <p:spPr>
          <a:xfrm rot="8100000">
            <a:off x="17656613" y="3069623"/>
            <a:ext cx="498907" cy="520137"/>
          </a:xfrm>
          <a:custGeom>
            <a:avLst/>
            <a:gdLst/>
            <a:ahLst/>
            <a:cxnLst/>
            <a:rect l="l" t="t" r="r" b="b"/>
            <a:pathLst>
              <a:path w="498907" h="520137">
                <a:moveTo>
                  <a:pt x="0" y="0"/>
                </a:moveTo>
                <a:lnTo>
                  <a:pt x="498907" y="0"/>
                </a:lnTo>
                <a:lnTo>
                  <a:pt x="498907" y="520137"/>
                </a:lnTo>
                <a:lnTo>
                  <a:pt x="0" y="520137"/>
                </a:lnTo>
                <a:lnTo>
                  <a:pt x="0" y="0"/>
                </a:lnTo>
                <a:close/>
              </a:path>
            </a:pathLst>
          </a:custGeom>
          <a:blipFill>
            <a:blip r:embed="rId9"/>
            <a:stretch>
              <a:fillRect/>
            </a:stretch>
          </a:blipFill>
        </p:spPr>
      </p:sp>
      <p:sp>
        <p:nvSpPr>
          <p:cNvPr id="29" name="Freeform 29"/>
          <p:cNvSpPr/>
          <p:nvPr/>
        </p:nvSpPr>
        <p:spPr>
          <a:xfrm rot="330771">
            <a:off x="17432750" y="8052663"/>
            <a:ext cx="946633" cy="1568160"/>
          </a:xfrm>
          <a:custGeom>
            <a:avLst/>
            <a:gdLst/>
            <a:ahLst/>
            <a:cxnLst/>
            <a:rect l="l" t="t" r="r" b="b"/>
            <a:pathLst>
              <a:path w="946633" h="1568160">
                <a:moveTo>
                  <a:pt x="0" y="0"/>
                </a:moveTo>
                <a:lnTo>
                  <a:pt x="946633" y="0"/>
                </a:lnTo>
                <a:lnTo>
                  <a:pt x="946633" y="1568160"/>
                </a:lnTo>
                <a:lnTo>
                  <a:pt x="0" y="1568160"/>
                </a:lnTo>
                <a:lnTo>
                  <a:pt x="0" y="0"/>
                </a:lnTo>
                <a:close/>
              </a:path>
            </a:pathLst>
          </a:custGeom>
          <a:blipFill>
            <a:blip r:embed="rId10"/>
            <a:stretch>
              <a:fillRect/>
            </a:stretch>
          </a:blipFill>
        </p:spPr>
      </p:sp>
      <p:sp>
        <p:nvSpPr>
          <p:cNvPr id="30" name="Freeform 30"/>
          <p:cNvSpPr/>
          <p:nvPr/>
        </p:nvSpPr>
        <p:spPr>
          <a:xfrm rot="-5400000">
            <a:off x="16975356" y="9647295"/>
            <a:ext cx="1240079" cy="1270824"/>
          </a:xfrm>
          <a:custGeom>
            <a:avLst/>
            <a:gdLst/>
            <a:ahLst/>
            <a:cxnLst/>
            <a:rect l="l" t="t" r="r" b="b"/>
            <a:pathLst>
              <a:path w="1240079" h="1270824">
                <a:moveTo>
                  <a:pt x="0" y="0"/>
                </a:moveTo>
                <a:lnTo>
                  <a:pt x="1240078" y="0"/>
                </a:lnTo>
                <a:lnTo>
                  <a:pt x="1240078" y="1270824"/>
                </a:lnTo>
                <a:lnTo>
                  <a:pt x="0" y="1270824"/>
                </a:lnTo>
                <a:lnTo>
                  <a:pt x="0" y="0"/>
                </a:lnTo>
                <a:close/>
              </a:path>
            </a:pathLst>
          </a:custGeom>
          <a:blipFill>
            <a:blip r:embed="rId11"/>
            <a:stretch>
              <a:fillRect/>
            </a:stretch>
          </a:blipFill>
        </p:spPr>
      </p:sp>
      <p:sp>
        <p:nvSpPr>
          <p:cNvPr id="31" name="Freeform 31"/>
          <p:cNvSpPr/>
          <p:nvPr/>
        </p:nvSpPr>
        <p:spPr>
          <a:xfrm>
            <a:off x="16199746" y="8872062"/>
            <a:ext cx="889156" cy="898138"/>
          </a:xfrm>
          <a:custGeom>
            <a:avLst/>
            <a:gdLst/>
            <a:ahLst/>
            <a:cxnLst/>
            <a:rect l="l" t="t" r="r" b="b"/>
            <a:pathLst>
              <a:path w="889156" h="898138">
                <a:moveTo>
                  <a:pt x="0" y="0"/>
                </a:moveTo>
                <a:lnTo>
                  <a:pt x="889156" y="0"/>
                </a:lnTo>
                <a:lnTo>
                  <a:pt x="889156" y="898137"/>
                </a:lnTo>
                <a:lnTo>
                  <a:pt x="0" y="898137"/>
                </a:lnTo>
                <a:lnTo>
                  <a:pt x="0" y="0"/>
                </a:lnTo>
                <a:close/>
              </a:path>
            </a:pathLst>
          </a:custGeom>
          <a:blipFill>
            <a:blip r:embed="rId12"/>
            <a:stretch>
              <a:fillRect/>
            </a:stretch>
          </a:blipFill>
        </p:spPr>
      </p:sp>
      <p:sp>
        <p:nvSpPr>
          <p:cNvPr id="32" name="Freeform 32"/>
          <p:cNvSpPr/>
          <p:nvPr/>
        </p:nvSpPr>
        <p:spPr>
          <a:xfrm rot="3127714">
            <a:off x="16772767" y="6083152"/>
            <a:ext cx="2049945" cy="1158664"/>
          </a:xfrm>
          <a:custGeom>
            <a:avLst/>
            <a:gdLst/>
            <a:ahLst/>
            <a:cxnLst/>
            <a:rect l="l" t="t" r="r" b="b"/>
            <a:pathLst>
              <a:path w="2049945" h="1158664">
                <a:moveTo>
                  <a:pt x="0" y="0"/>
                </a:moveTo>
                <a:lnTo>
                  <a:pt x="2049944" y="0"/>
                </a:lnTo>
                <a:lnTo>
                  <a:pt x="2049944" y="1158664"/>
                </a:lnTo>
                <a:lnTo>
                  <a:pt x="0" y="1158664"/>
                </a:lnTo>
                <a:lnTo>
                  <a:pt x="0" y="0"/>
                </a:lnTo>
                <a:close/>
              </a:path>
            </a:pathLst>
          </a:custGeom>
          <a:blipFill>
            <a:blip r:embed="rId13"/>
            <a:stretch>
              <a:fillRect/>
            </a:stretch>
          </a:blipFill>
        </p:spPr>
      </p:sp>
      <p:sp>
        <p:nvSpPr>
          <p:cNvPr id="33" name="Freeform 33"/>
          <p:cNvSpPr/>
          <p:nvPr/>
        </p:nvSpPr>
        <p:spPr>
          <a:xfrm>
            <a:off x="17259300" y="7827234"/>
            <a:ext cx="424273" cy="451355"/>
          </a:xfrm>
          <a:custGeom>
            <a:avLst/>
            <a:gdLst/>
            <a:ahLst/>
            <a:cxnLst/>
            <a:rect l="l" t="t" r="r" b="b"/>
            <a:pathLst>
              <a:path w="424273" h="451355">
                <a:moveTo>
                  <a:pt x="0" y="0"/>
                </a:moveTo>
                <a:lnTo>
                  <a:pt x="424273" y="0"/>
                </a:lnTo>
                <a:lnTo>
                  <a:pt x="424273" y="451355"/>
                </a:lnTo>
                <a:lnTo>
                  <a:pt x="0" y="451355"/>
                </a:lnTo>
                <a:lnTo>
                  <a:pt x="0" y="0"/>
                </a:lnTo>
                <a:close/>
              </a:path>
            </a:pathLst>
          </a:custGeom>
          <a:blipFill>
            <a:blip r:embed="rId7"/>
            <a:stretch>
              <a:fillRect/>
            </a:stretch>
          </a:blipFill>
        </p:spPr>
      </p:sp>
      <p:sp>
        <p:nvSpPr>
          <p:cNvPr id="34" name="TextBox 34"/>
          <p:cNvSpPr txBox="1"/>
          <p:nvPr/>
        </p:nvSpPr>
        <p:spPr>
          <a:xfrm>
            <a:off x="8622250" y="3097751"/>
            <a:ext cx="6952686" cy="865596"/>
          </a:xfrm>
          <a:prstGeom prst="rect">
            <a:avLst/>
          </a:prstGeom>
        </p:spPr>
        <p:txBody>
          <a:bodyPr lIns="0" tIns="0" rIns="0" bIns="0" rtlCol="0" anchor="t">
            <a:spAutoFit/>
          </a:bodyPr>
          <a:lstStyle/>
          <a:p>
            <a:pPr algn="l">
              <a:lnSpc>
                <a:spcPts val="7196"/>
              </a:lnSpc>
            </a:pPr>
            <a:r>
              <a:rPr lang="en-US" sz="5140" b="1">
                <a:solidFill>
                  <a:srgbClr val="242325"/>
                </a:solidFill>
                <a:latin typeface=" Avenir Next Arabic Bold"/>
                <a:ea typeface=" Avenir Next Arabic Bold"/>
                <a:cs typeface=" Avenir Next Arabic Bold"/>
                <a:sym typeface=" Avenir Next Arabic Bold"/>
              </a:rPr>
              <a:t>True or false?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4E5"/>
        </a:solidFill>
        <a:effectLst/>
      </p:bgPr>
    </p:bg>
    <p:spTree>
      <p:nvGrpSpPr>
        <p:cNvPr id="1" name=""/>
        <p:cNvGrpSpPr/>
        <p:nvPr/>
      </p:nvGrpSpPr>
      <p:grpSpPr>
        <a:xfrm>
          <a:off x="0" y="0"/>
          <a:ext cx="0" cy="0"/>
          <a:chOff x="0" y="0"/>
          <a:chExt cx="0" cy="0"/>
        </a:xfrm>
      </p:grpSpPr>
      <p:sp>
        <p:nvSpPr>
          <p:cNvPr id="2" name="Freeform 2"/>
          <p:cNvSpPr/>
          <p:nvPr/>
        </p:nvSpPr>
        <p:spPr>
          <a:xfrm rot="420482">
            <a:off x="2749705" y="2448277"/>
            <a:ext cx="5191692" cy="5191692"/>
          </a:xfrm>
          <a:custGeom>
            <a:avLst/>
            <a:gdLst/>
            <a:ahLst/>
            <a:cxnLst/>
            <a:rect l="l" t="t" r="r" b="b"/>
            <a:pathLst>
              <a:path w="5191692" h="5191692">
                <a:moveTo>
                  <a:pt x="0" y="0"/>
                </a:moveTo>
                <a:lnTo>
                  <a:pt x="5191691" y="0"/>
                </a:lnTo>
                <a:lnTo>
                  <a:pt x="5191691" y="5191691"/>
                </a:lnTo>
                <a:lnTo>
                  <a:pt x="0" y="5191691"/>
                </a:lnTo>
                <a:lnTo>
                  <a:pt x="0" y="0"/>
                </a:lnTo>
                <a:close/>
              </a:path>
            </a:pathLst>
          </a:custGeom>
          <a:blipFill>
            <a:blip r:embed="rId2"/>
            <a:stretch>
              <a:fillRect/>
            </a:stretch>
          </a:blipFill>
        </p:spPr>
      </p:sp>
      <p:grpSp>
        <p:nvGrpSpPr>
          <p:cNvPr id="3" name="Group 3"/>
          <p:cNvGrpSpPr/>
          <p:nvPr/>
        </p:nvGrpSpPr>
        <p:grpSpPr>
          <a:xfrm>
            <a:off x="698810" y="735101"/>
            <a:ext cx="962025" cy="962025"/>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01</a:t>
              </a:r>
            </a:p>
          </p:txBody>
        </p:sp>
      </p:grpSp>
      <p:grpSp>
        <p:nvGrpSpPr>
          <p:cNvPr id="6" name="Group 6"/>
          <p:cNvGrpSpPr/>
          <p:nvPr/>
        </p:nvGrpSpPr>
        <p:grpSpPr>
          <a:xfrm>
            <a:off x="698810" y="2303373"/>
            <a:ext cx="962025" cy="962025"/>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solidFill>
          </p:spPr>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solidFill>
                  <a:latin typeface=" Avenir Next Arabic Bold"/>
                  <a:ea typeface=" Avenir Next Arabic Bold"/>
                  <a:cs typeface=" Avenir Next Arabic Bold"/>
                  <a:sym typeface=" Avenir Next Arabic Bold"/>
                </a:rPr>
                <a:t>02</a:t>
              </a:r>
            </a:p>
          </p:txBody>
        </p:sp>
      </p:grpSp>
      <p:grpSp>
        <p:nvGrpSpPr>
          <p:cNvPr id="9" name="Group 9"/>
          <p:cNvGrpSpPr/>
          <p:nvPr/>
        </p:nvGrpSpPr>
        <p:grpSpPr>
          <a:xfrm>
            <a:off x="698810" y="3874998"/>
            <a:ext cx="962025" cy="962025"/>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03</a:t>
              </a:r>
            </a:p>
          </p:txBody>
        </p:sp>
      </p:grpSp>
      <p:grpSp>
        <p:nvGrpSpPr>
          <p:cNvPr id="12" name="Group 12"/>
          <p:cNvGrpSpPr/>
          <p:nvPr/>
        </p:nvGrpSpPr>
        <p:grpSpPr>
          <a:xfrm>
            <a:off x="698810" y="5446623"/>
            <a:ext cx="962025" cy="962025"/>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04</a:t>
              </a:r>
            </a:p>
          </p:txBody>
        </p:sp>
      </p:grpSp>
      <p:grpSp>
        <p:nvGrpSpPr>
          <p:cNvPr id="15" name="Group 15"/>
          <p:cNvGrpSpPr/>
          <p:nvPr/>
        </p:nvGrpSpPr>
        <p:grpSpPr>
          <a:xfrm>
            <a:off x="698810" y="7018248"/>
            <a:ext cx="962025" cy="962025"/>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05</a:t>
              </a:r>
            </a:p>
          </p:txBody>
        </p:sp>
      </p:grpSp>
      <p:grpSp>
        <p:nvGrpSpPr>
          <p:cNvPr id="18" name="Group 18"/>
          <p:cNvGrpSpPr/>
          <p:nvPr/>
        </p:nvGrpSpPr>
        <p:grpSpPr>
          <a:xfrm>
            <a:off x="698810" y="8589874"/>
            <a:ext cx="962025" cy="962025"/>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20" name="TextBox 20"/>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06</a:t>
              </a:r>
            </a:p>
          </p:txBody>
        </p:sp>
      </p:grpSp>
      <p:sp>
        <p:nvSpPr>
          <p:cNvPr id="21" name="Freeform 21"/>
          <p:cNvSpPr/>
          <p:nvPr/>
        </p:nvSpPr>
        <p:spPr>
          <a:xfrm rot="707698">
            <a:off x="16084811" y="-393841"/>
            <a:ext cx="1335991" cy="1846265"/>
          </a:xfrm>
          <a:custGeom>
            <a:avLst/>
            <a:gdLst/>
            <a:ahLst/>
            <a:cxnLst/>
            <a:rect l="l" t="t" r="r" b="b"/>
            <a:pathLst>
              <a:path w="1335991" h="1846265">
                <a:moveTo>
                  <a:pt x="0" y="0"/>
                </a:moveTo>
                <a:lnTo>
                  <a:pt x="1335991" y="0"/>
                </a:lnTo>
                <a:lnTo>
                  <a:pt x="1335991" y="1846266"/>
                </a:lnTo>
                <a:lnTo>
                  <a:pt x="0" y="1846266"/>
                </a:lnTo>
                <a:lnTo>
                  <a:pt x="0" y="0"/>
                </a:lnTo>
                <a:close/>
              </a:path>
            </a:pathLst>
          </a:custGeom>
          <a:blipFill>
            <a:blip r:embed="rId3"/>
            <a:stretch>
              <a:fillRect/>
            </a:stretch>
          </a:blipFill>
        </p:spPr>
      </p:sp>
      <p:sp>
        <p:nvSpPr>
          <p:cNvPr id="22" name="Freeform 22"/>
          <p:cNvSpPr/>
          <p:nvPr/>
        </p:nvSpPr>
        <p:spPr>
          <a:xfrm rot="1746722">
            <a:off x="17530049" y="3952545"/>
            <a:ext cx="1401516" cy="1230896"/>
          </a:xfrm>
          <a:custGeom>
            <a:avLst/>
            <a:gdLst/>
            <a:ahLst/>
            <a:cxnLst/>
            <a:rect l="l" t="t" r="r" b="b"/>
            <a:pathLst>
              <a:path w="1401516" h="1230896">
                <a:moveTo>
                  <a:pt x="0" y="0"/>
                </a:moveTo>
                <a:lnTo>
                  <a:pt x="1401516" y="0"/>
                </a:lnTo>
                <a:lnTo>
                  <a:pt x="1401516" y="1230896"/>
                </a:lnTo>
                <a:lnTo>
                  <a:pt x="0" y="1230896"/>
                </a:lnTo>
                <a:lnTo>
                  <a:pt x="0" y="0"/>
                </a:lnTo>
                <a:close/>
              </a:path>
            </a:pathLst>
          </a:custGeom>
          <a:blipFill>
            <a:blip r:embed="rId4"/>
            <a:stretch>
              <a:fillRect/>
            </a:stretch>
          </a:blipFill>
        </p:spPr>
      </p:sp>
      <p:sp>
        <p:nvSpPr>
          <p:cNvPr id="23" name="Freeform 23"/>
          <p:cNvSpPr/>
          <p:nvPr/>
        </p:nvSpPr>
        <p:spPr>
          <a:xfrm rot="532789">
            <a:off x="17074286" y="1711255"/>
            <a:ext cx="1303210" cy="1073232"/>
          </a:xfrm>
          <a:custGeom>
            <a:avLst/>
            <a:gdLst/>
            <a:ahLst/>
            <a:cxnLst/>
            <a:rect l="l" t="t" r="r" b="b"/>
            <a:pathLst>
              <a:path w="1303210" h="1073232">
                <a:moveTo>
                  <a:pt x="0" y="0"/>
                </a:moveTo>
                <a:lnTo>
                  <a:pt x="1303210" y="0"/>
                </a:lnTo>
                <a:lnTo>
                  <a:pt x="1303210" y="1073232"/>
                </a:lnTo>
                <a:lnTo>
                  <a:pt x="0" y="1073232"/>
                </a:lnTo>
                <a:lnTo>
                  <a:pt x="0" y="0"/>
                </a:lnTo>
                <a:close/>
              </a:path>
            </a:pathLst>
          </a:custGeom>
          <a:blipFill>
            <a:blip r:embed="rId5"/>
            <a:stretch>
              <a:fillRect/>
            </a:stretch>
          </a:blipFill>
        </p:spPr>
      </p:sp>
      <p:sp>
        <p:nvSpPr>
          <p:cNvPr id="24" name="Freeform 24"/>
          <p:cNvSpPr/>
          <p:nvPr/>
        </p:nvSpPr>
        <p:spPr>
          <a:xfrm>
            <a:off x="17487345" y="495603"/>
            <a:ext cx="574216" cy="610868"/>
          </a:xfrm>
          <a:custGeom>
            <a:avLst/>
            <a:gdLst/>
            <a:ahLst/>
            <a:cxnLst/>
            <a:rect l="l" t="t" r="r" b="b"/>
            <a:pathLst>
              <a:path w="574216" h="610868">
                <a:moveTo>
                  <a:pt x="0" y="0"/>
                </a:moveTo>
                <a:lnTo>
                  <a:pt x="574216" y="0"/>
                </a:lnTo>
                <a:lnTo>
                  <a:pt x="574216" y="610868"/>
                </a:lnTo>
                <a:lnTo>
                  <a:pt x="0" y="610868"/>
                </a:lnTo>
                <a:lnTo>
                  <a:pt x="0" y="0"/>
                </a:lnTo>
                <a:close/>
              </a:path>
            </a:pathLst>
          </a:custGeom>
          <a:blipFill>
            <a:blip r:embed="rId6"/>
            <a:stretch>
              <a:fillRect/>
            </a:stretch>
          </a:blipFill>
        </p:spPr>
      </p:sp>
      <p:sp>
        <p:nvSpPr>
          <p:cNvPr id="25" name="Freeform 25"/>
          <p:cNvSpPr/>
          <p:nvPr/>
        </p:nvSpPr>
        <p:spPr>
          <a:xfrm>
            <a:off x="17703049" y="1391579"/>
            <a:ext cx="554651" cy="564555"/>
          </a:xfrm>
          <a:custGeom>
            <a:avLst/>
            <a:gdLst/>
            <a:ahLst/>
            <a:cxnLst/>
            <a:rect l="l" t="t" r="r" b="b"/>
            <a:pathLst>
              <a:path w="554651" h="564555">
                <a:moveTo>
                  <a:pt x="0" y="0"/>
                </a:moveTo>
                <a:lnTo>
                  <a:pt x="554650" y="0"/>
                </a:lnTo>
                <a:lnTo>
                  <a:pt x="554650" y="564555"/>
                </a:lnTo>
                <a:lnTo>
                  <a:pt x="0" y="564555"/>
                </a:lnTo>
                <a:lnTo>
                  <a:pt x="0" y="0"/>
                </a:lnTo>
                <a:close/>
              </a:path>
            </a:pathLst>
          </a:custGeom>
          <a:blipFill>
            <a:blip r:embed="rId7"/>
            <a:stretch>
              <a:fillRect/>
            </a:stretch>
          </a:blipFill>
        </p:spPr>
      </p:sp>
      <p:sp>
        <p:nvSpPr>
          <p:cNvPr id="26" name="Freeform 26"/>
          <p:cNvSpPr/>
          <p:nvPr/>
        </p:nvSpPr>
        <p:spPr>
          <a:xfrm rot="8100000">
            <a:off x="17656613" y="3069623"/>
            <a:ext cx="498907" cy="520137"/>
          </a:xfrm>
          <a:custGeom>
            <a:avLst/>
            <a:gdLst/>
            <a:ahLst/>
            <a:cxnLst/>
            <a:rect l="l" t="t" r="r" b="b"/>
            <a:pathLst>
              <a:path w="498907" h="520137">
                <a:moveTo>
                  <a:pt x="0" y="0"/>
                </a:moveTo>
                <a:lnTo>
                  <a:pt x="498907" y="0"/>
                </a:lnTo>
                <a:lnTo>
                  <a:pt x="498907" y="520137"/>
                </a:lnTo>
                <a:lnTo>
                  <a:pt x="0" y="520137"/>
                </a:lnTo>
                <a:lnTo>
                  <a:pt x="0" y="0"/>
                </a:lnTo>
                <a:close/>
              </a:path>
            </a:pathLst>
          </a:custGeom>
          <a:blipFill>
            <a:blip r:embed="rId8"/>
            <a:stretch>
              <a:fillRect/>
            </a:stretch>
          </a:blipFill>
        </p:spPr>
      </p:sp>
      <p:sp>
        <p:nvSpPr>
          <p:cNvPr id="27" name="Freeform 27"/>
          <p:cNvSpPr/>
          <p:nvPr/>
        </p:nvSpPr>
        <p:spPr>
          <a:xfrm rot="330771">
            <a:off x="17432750" y="8052663"/>
            <a:ext cx="946633" cy="1568160"/>
          </a:xfrm>
          <a:custGeom>
            <a:avLst/>
            <a:gdLst/>
            <a:ahLst/>
            <a:cxnLst/>
            <a:rect l="l" t="t" r="r" b="b"/>
            <a:pathLst>
              <a:path w="946633" h="1568160">
                <a:moveTo>
                  <a:pt x="0" y="0"/>
                </a:moveTo>
                <a:lnTo>
                  <a:pt x="946633" y="0"/>
                </a:lnTo>
                <a:lnTo>
                  <a:pt x="946633" y="1568160"/>
                </a:lnTo>
                <a:lnTo>
                  <a:pt x="0" y="1568160"/>
                </a:lnTo>
                <a:lnTo>
                  <a:pt x="0" y="0"/>
                </a:lnTo>
                <a:close/>
              </a:path>
            </a:pathLst>
          </a:custGeom>
          <a:blipFill>
            <a:blip r:embed="rId9"/>
            <a:stretch>
              <a:fillRect/>
            </a:stretch>
          </a:blipFill>
        </p:spPr>
      </p:sp>
      <p:sp>
        <p:nvSpPr>
          <p:cNvPr id="28" name="Freeform 28"/>
          <p:cNvSpPr/>
          <p:nvPr/>
        </p:nvSpPr>
        <p:spPr>
          <a:xfrm rot="-5400000">
            <a:off x="16975356" y="9647295"/>
            <a:ext cx="1240079" cy="1270824"/>
          </a:xfrm>
          <a:custGeom>
            <a:avLst/>
            <a:gdLst/>
            <a:ahLst/>
            <a:cxnLst/>
            <a:rect l="l" t="t" r="r" b="b"/>
            <a:pathLst>
              <a:path w="1240079" h="1270824">
                <a:moveTo>
                  <a:pt x="0" y="0"/>
                </a:moveTo>
                <a:lnTo>
                  <a:pt x="1240078" y="0"/>
                </a:lnTo>
                <a:lnTo>
                  <a:pt x="1240078" y="1270824"/>
                </a:lnTo>
                <a:lnTo>
                  <a:pt x="0" y="1270824"/>
                </a:lnTo>
                <a:lnTo>
                  <a:pt x="0" y="0"/>
                </a:lnTo>
                <a:close/>
              </a:path>
            </a:pathLst>
          </a:custGeom>
          <a:blipFill>
            <a:blip r:embed="rId10"/>
            <a:stretch>
              <a:fillRect/>
            </a:stretch>
          </a:blipFill>
        </p:spPr>
      </p:sp>
      <p:sp>
        <p:nvSpPr>
          <p:cNvPr id="29" name="Freeform 29"/>
          <p:cNvSpPr/>
          <p:nvPr/>
        </p:nvSpPr>
        <p:spPr>
          <a:xfrm>
            <a:off x="16199746" y="8872062"/>
            <a:ext cx="889156" cy="898138"/>
          </a:xfrm>
          <a:custGeom>
            <a:avLst/>
            <a:gdLst/>
            <a:ahLst/>
            <a:cxnLst/>
            <a:rect l="l" t="t" r="r" b="b"/>
            <a:pathLst>
              <a:path w="889156" h="898138">
                <a:moveTo>
                  <a:pt x="0" y="0"/>
                </a:moveTo>
                <a:lnTo>
                  <a:pt x="889156" y="0"/>
                </a:lnTo>
                <a:lnTo>
                  <a:pt x="889156" y="898137"/>
                </a:lnTo>
                <a:lnTo>
                  <a:pt x="0" y="898137"/>
                </a:lnTo>
                <a:lnTo>
                  <a:pt x="0" y="0"/>
                </a:lnTo>
                <a:close/>
              </a:path>
            </a:pathLst>
          </a:custGeom>
          <a:blipFill>
            <a:blip r:embed="rId11"/>
            <a:stretch>
              <a:fillRect/>
            </a:stretch>
          </a:blipFill>
        </p:spPr>
      </p:sp>
      <p:sp>
        <p:nvSpPr>
          <p:cNvPr id="30" name="Freeform 30"/>
          <p:cNvSpPr/>
          <p:nvPr/>
        </p:nvSpPr>
        <p:spPr>
          <a:xfrm rot="3127714">
            <a:off x="16772767" y="6083152"/>
            <a:ext cx="2049945" cy="1158664"/>
          </a:xfrm>
          <a:custGeom>
            <a:avLst/>
            <a:gdLst/>
            <a:ahLst/>
            <a:cxnLst/>
            <a:rect l="l" t="t" r="r" b="b"/>
            <a:pathLst>
              <a:path w="2049945" h="1158664">
                <a:moveTo>
                  <a:pt x="0" y="0"/>
                </a:moveTo>
                <a:lnTo>
                  <a:pt x="2049944" y="0"/>
                </a:lnTo>
                <a:lnTo>
                  <a:pt x="2049944" y="1158664"/>
                </a:lnTo>
                <a:lnTo>
                  <a:pt x="0" y="1158664"/>
                </a:lnTo>
                <a:lnTo>
                  <a:pt x="0" y="0"/>
                </a:lnTo>
                <a:close/>
              </a:path>
            </a:pathLst>
          </a:custGeom>
          <a:blipFill>
            <a:blip r:embed="rId12"/>
            <a:stretch>
              <a:fillRect/>
            </a:stretch>
          </a:blipFill>
        </p:spPr>
      </p:sp>
      <p:sp>
        <p:nvSpPr>
          <p:cNvPr id="31" name="Freeform 31"/>
          <p:cNvSpPr/>
          <p:nvPr/>
        </p:nvSpPr>
        <p:spPr>
          <a:xfrm>
            <a:off x="17259300" y="7827234"/>
            <a:ext cx="424273" cy="451355"/>
          </a:xfrm>
          <a:custGeom>
            <a:avLst/>
            <a:gdLst/>
            <a:ahLst/>
            <a:cxnLst/>
            <a:rect l="l" t="t" r="r" b="b"/>
            <a:pathLst>
              <a:path w="424273" h="451355">
                <a:moveTo>
                  <a:pt x="0" y="0"/>
                </a:moveTo>
                <a:lnTo>
                  <a:pt x="424273" y="0"/>
                </a:lnTo>
                <a:lnTo>
                  <a:pt x="424273" y="451355"/>
                </a:lnTo>
                <a:lnTo>
                  <a:pt x="0" y="451355"/>
                </a:lnTo>
                <a:lnTo>
                  <a:pt x="0" y="0"/>
                </a:lnTo>
                <a:close/>
              </a:path>
            </a:pathLst>
          </a:custGeom>
          <a:blipFill>
            <a:blip r:embed="rId6"/>
            <a:stretch>
              <a:fillRect/>
            </a:stretch>
          </a:blipFill>
        </p:spPr>
      </p:sp>
      <p:sp>
        <p:nvSpPr>
          <p:cNvPr id="32" name="Freeform 32"/>
          <p:cNvSpPr/>
          <p:nvPr/>
        </p:nvSpPr>
        <p:spPr>
          <a:xfrm>
            <a:off x="8635482" y="3746411"/>
            <a:ext cx="1072734" cy="1090613"/>
          </a:xfrm>
          <a:custGeom>
            <a:avLst/>
            <a:gdLst/>
            <a:ahLst/>
            <a:cxnLst/>
            <a:rect l="l" t="t" r="r" b="b"/>
            <a:pathLst>
              <a:path w="1072734" h="1090613">
                <a:moveTo>
                  <a:pt x="0" y="0"/>
                </a:moveTo>
                <a:lnTo>
                  <a:pt x="1072734" y="0"/>
                </a:lnTo>
                <a:lnTo>
                  <a:pt x="1072734" y="1090612"/>
                </a:lnTo>
                <a:lnTo>
                  <a:pt x="0" y="1090612"/>
                </a:lnTo>
                <a:lnTo>
                  <a:pt x="0" y="0"/>
                </a:lnTo>
                <a:close/>
              </a:path>
            </a:pathLst>
          </a:custGeom>
          <a:blipFill>
            <a:blip r:embed="rId13"/>
            <a:stretch>
              <a:fillRect/>
            </a:stretch>
          </a:blipFill>
        </p:spPr>
      </p:sp>
      <p:grpSp>
        <p:nvGrpSpPr>
          <p:cNvPr id="33" name="Group 33"/>
          <p:cNvGrpSpPr/>
          <p:nvPr/>
        </p:nvGrpSpPr>
        <p:grpSpPr>
          <a:xfrm>
            <a:off x="8841419" y="3961287"/>
            <a:ext cx="660861" cy="660861"/>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F4E5"/>
            </a:solidFill>
          </p:spPr>
        </p:sp>
        <p:sp>
          <p:nvSpPr>
            <p:cNvPr id="35" name="TextBox 35"/>
            <p:cNvSpPr txBox="1"/>
            <p:nvPr/>
          </p:nvSpPr>
          <p:spPr>
            <a:xfrm>
              <a:off x="76200" y="38100"/>
              <a:ext cx="660400" cy="698500"/>
            </a:xfrm>
            <a:prstGeom prst="rect">
              <a:avLst/>
            </a:prstGeom>
          </p:spPr>
          <p:txBody>
            <a:bodyPr lIns="50800" tIns="50800" rIns="50800" bIns="50800" rtlCol="0" anchor="ctr"/>
            <a:lstStyle/>
            <a:p>
              <a:pPr algn="ctr">
                <a:lnSpc>
                  <a:spcPts val="3079"/>
                </a:lnSpc>
              </a:pPr>
              <a:endParaRPr/>
            </a:p>
          </p:txBody>
        </p:sp>
      </p:grpSp>
      <p:sp>
        <p:nvSpPr>
          <p:cNvPr id="36" name="Freeform 36"/>
          <p:cNvSpPr/>
          <p:nvPr/>
        </p:nvSpPr>
        <p:spPr>
          <a:xfrm rot="-510521">
            <a:off x="8908899" y="4063266"/>
            <a:ext cx="593380" cy="456903"/>
          </a:xfrm>
          <a:custGeom>
            <a:avLst/>
            <a:gdLst/>
            <a:ahLst/>
            <a:cxnLst/>
            <a:rect l="l" t="t" r="r" b="b"/>
            <a:pathLst>
              <a:path w="593380" h="456903">
                <a:moveTo>
                  <a:pt x="0" y="0"/>
                </a:moveTo>
                <a:lnTo>
                  <a:pt x="593381" y="0"/>
                </a:lnTo>
                <a:lnTo>
                  <a:pt x="593381" y="456903"/>
                </a:lnTo>
                <a:lnTo>
                  <a:pt x="0" y="45690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37" name="TextBox 37"/>
          <p:cNvSpPr txBox="1"/>
          <p:nvPr/>
        </p:nvSpPr>
        <p:spPr>
          <a:xfrm>
            <a:off x="8635482" y="5029200"/>
            <a:ext cx="2192774" cy="1028622"/>
          </a:xfrm>
          <a:prstGeom prst="rect">
            <a:avLst/>
          </a:prstGeom>
        </p:spPr>
        <p:txBody>
          <a:bodyPr lIns="0" tIns="0" rIns="0" bIns="0" rtlCol="0" anchor="t">
            <a:spAutoFit/>
          </a:bodyPr>
          <a:lstStyle/>
          <a:p>
            <a:pPr algn="l">
              <a:lnSpc>
                <a:spcPts val="8402"/>
              </a:lnSpc>
            </a:pPr>
            <a:r>
              <a:rPr lang="en-US" sz="6001" b="1">
                <a:solidFill>
                  <a:srgbClr val="2FBC72"/>
                </a:solidFill>
                <a:latin typeface=" Avenir Next Arabic Bold"/>
                <a:ea typeface=" Avenir Next Arabic Bold"/>
                <a:cs typeface=" Avenir Next Arabic Bold"/>
                <a:sym typeface=" Avenir Next Arabic Bold"/>
              </a:rPr>
              <a:t>True!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4E5"/>
        </a:solidFill>
        <a:effectLst/>
      </p:bgPr>
    </p:bg>
    <p:spTree>
      <p:nvGrpSpPr>
        <p:cNvPr id="1" name=""/>
        <p:cNvGrpSpPr/>
        <p:nvPr/>
      </p:nvGrpSpPr>
      <p:grpSpPr>
        <a:xfrm>
          <a:off x="0" y="0"/>
          <a:ext cx="0" cy="0"/>
          <a:chOff x="0" y="0"/>
          <a:chExt cx="0" cy="0"/>
        </a:xfrm>
      </p:grpSpPr>
      <p:sp>
        <p:nvSpPr>
          <p:cNvPr id="2" name="Freeform 2"/>
          <p:cNvSpPr/>
          <p:nvPr/>
        </p:nvSpPr>
        <p:spPr>
          <a:xfrm rot="420482">
            <a:off x="2749705" y="2448277"/>
            <a:ext cx="5191692" cy="5191692"/>
          </a:xfrm>
          <a:custGeom>
            <a:avLst/>
            <a:gdLst/>
            <a:ahLst/>
            <a:cxnLst/>
            <a:rect l="l" t="t" r="r" b="b"/>
            <a:pathLst>
              <a:path w="5191692" h="5191692">
                <a:moveTo>
                  <a:pt x="0" y="0"/>
                </a:moveTo>
                <a:lnTo>
                  <a:pt x="5191691" y="0"/>
                </a:lnTo>
                <a:lnTo>
                  <a:pt x="5191691" y="5191691"/>
                </a:lnTo>
                <a:lnTo>
                  <a:pt x="0" y="5191691"/>
                </a:lnTo>
                <a:lnTo>
                  <a:pt x="0" y="0"/>
                </a:lnTo>
                <a:close/>
              </a:path>
            </a:pathLst>
          </a:custGeom>
          <a:blipFill>
            <a:blip r:embed="rId2"/>
            <a:stretch>
              <a:fillRect/>
            </a:stretch>
          </a:blipFill>
        </p:spPr>
      </p:sp>
      <p:grpSp>
        <p:nvGrpSpPr>
          <p:cNvPr id="3" name="Group 3"/>
          <p:cNvGrpSpPr/>
          <p:nvPr/>
        </p:nvGrpSpPr>
        <p:grpSpPr>
          <a:xfrm>
            <a:off x="698810" y="735101"/>
            <a:ext cx="962025" cy="962025"/>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01</a:t>
              </a:r>
            </a:p>
          </p:txBody>
        </p:sp>
      </p:grpSp>
      <p:grpSp>
        <p:nvGrpSpPr>
          <p:cNvPr id="6" name="Group 6"/>
          <p:cNvGrpSpPr/>
          <p:nvPr/>
        </p:nvGrpSpPr>
        <p:grpSpPr>
          <a:xfrm>
            <a:off x="698810" y="2303373"/>
            <a:ext cx="962025" cy="962025"/>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solidFill>
          </p:spPr>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solidFill>
                  <a:latin typeface=" Avenir Next Arabic Bold"/>
                  <a:ea typeface=" Avenir Next Arabic Bold"/>
                  <a:cs typeface=" Avenir Next Arabic Bold"/>
                  <a:sym typeface=" Avenir Next Arabic Bold"/>
                </a:rPr>
                <a:t>02</a:t>
              </a:r>
            </a:p>
          </p:txBody>
        </p:sp>
      </p:grpSp>
      <p:grpSp>
        <p:nvGrpSpPr>
          <p:cNvPr id="9" name="Group 9"/>
          <p:cNvGrpSpPr/>
          <p:nvPr/>
        </p:nvGrpSpPr>
        <p:grpSpPr>
          <a:xfrm>
            <a:off x="698810" y="3874998"/>
            <a:ext cx="962025" cy="962025"/>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03</a:t>
              </a:r>
            </a:p>
          </p:txBody>
        </p:sp>
      </p:grpSp>
      <p:grpSp>
        <p:nvGrpSpPr>
          <p:cNvPr id="12" name="Group 12"/>
          <p:cNvGrpSpPr/>
          <p:nvPr/>
        </p:nvGrpSpPr>
        <p:grpSpPr>
          <a:xfrm>
            <a:off x="698810" y="5446623"/>
            <a:ext cx="962025" cy="962025"/>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04</a:t>
              </a:r>
            </a:p>
          </p:txBody>
        </p:sp>
      </p:grpSp>
      <p:grpSp>
        <p:nvGrpSpPr>
          <p:cNvPr id="15" name="Group 15"/>
          <p:cNvGrpSpPr/>
          <p:nvPr/>
        </p:nvGrpSpPr>
        <p:grpSpPr>
          <a:xfrm>
            <a:off x="698810" y="7018248"/>
            <a:ext cx="962025" cy="962025"/>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05</a:t>
              </a:r>
            </a:p>
          </p:txBody>
        </p:sp>
      </p:grpSp>
      <p:grpSp>
        <p:nvGrpSpPr>
          <p:cNvPr id="18" name="Group 18"/>
          <p:cNvGrpSpPr/>
          <p:nvPr/>
        </p:nvGrpSpPr>
        <p:grpSpPr>
          <a:xfrm>
            <a:off x="698810" y="8589874"/>
            <a:ext cx="962025" cy="962025"/>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20" name="TextBox 20"/>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06</a:t>
              </a:r>
            </a:p>
          </p:txBody>
        </p:sp>
      </p:grpSp>
      <p:sp>
        <p:nvSpPr>
          <p:cNvPr id="21" name="Freeform 21"/>
          <p:cNvSpPr/>
          <p:nvPr/>
        </p:nvSpPr>
        <p:spPr>
          <a:xfrm rot="707698">
            <a:off x="16084811" y="-393841"/>
            <a:ext cx="1335991" cy="1846265"/>
          </a:xfrm>
          <a:custGeom>
            <a:avLst/>
            <a:gdLst/>
            <a:ahLst/>
            <a:cxnLst/>
            <a:rect l="l" t="t" r="r" b="b"/>
            <a:pathLst>
              <a:path w="1335991" h="1846265">
                <a:moveTo>
                  <a:pt x="0" y="0"/>
                </a:moveTo>
                <a:lnTo>
                  <a:pt x="1335991" y="0"/>
                </a:lnTo>
                <a:lnTo>
                  <a:pt x="1335991" y="1846266"/>
                </a:lnTo>
                <a:lnTo>
                  <a:pt x="0" y="1846266"/>
                </a:lnTo>
                <a:lnTo>
                  <a:pt x="0" y="0"/>
                </a:lnTo>
                <a:close/>
              </a:path>
            </a:pathLst>
          </a:custGeom>
          <a:blipFill>
            <a:blip r:embed="rId3"/>
            <a:stretch>
              <a:fillRect/>
            </a:stretch>
          </a:blipFill>
        </p:spPr>
      </p:sp>
      <p:sp>
        <p:nvSpPr>
          <p:cNvPr id="22" name="Freeform 22"/>
          <p:cNvSpPr/>
          <p:nvPr/>
        </p:nvSpPr>
        <p:spPr>
          <a:xfrm rot="1746722">
            <a:off x="17530049" y="3952545"/>
            <a:ext cx="1401516" cy="1230896"/>
          </a:xfrm>
          <a:custGeom>
            <a:avLst/>
            <a:gdLst/>
            <a:ahLst/>
            <a:cxnLst/>
            <a:rect l="l" t="t" r="r" b="b"/>
            <a:pathLst>
              <a:path w="1401516" h="1230896">
                <a:moveTo>
                  <a:pt x="0" y="0"/>
                </a:moveTo>
                <a:lnTo>
                  <a:pt x="1401516" y="0"/>
                </a:lnTo>
                <a:lnTo>
                  <a:pt x="1401516" y="1230896"/>
                </a:lnTo>
                <a:lnTo>
                  <a:pt x="0" y="1230896"/>
                </a:lnTo>
                <a:lnTo>
                  <a:pt x="0" y="0"/>
                </a:lnTo>
                <a:close/>
              </a:path>
            </a:pathLst>
          </a:custGeom>
          <a:blipFill>
            <a:blip r:embed="rId4"/>
            <a:stretch>
              <a:fillRect/>
            </a:stretch>
          </a:blipFill>
        </p:spPr>
      </p:sp>
      <p:sp>
        <p:nvSpPr>
          <p:cNvPr id="23" name="Freeform 23"/>
          <p:cNvSpPr/>
          <p:nvPr/>
        </p:nvSpPr>
        <p:spPr>
          <a:xfrm rot="532789">
            <a:off x="17074286" y="1711255"/>
            <a:ext cx="1303210" cy="1073232"/>
          </a:xfrm>
          <a:custGeom>
            <a:avLst/>
            <a:gdLst/>
            <a:ahLst/>
            <a:cxnLst/>
            <a:rect l="l" t="t" r="r" b="b"/>
            <a:pathLst>
              <a:path w="1303210" h="1073232">
                <a:moveTo>
                  <a:pt x="0" y="0"/>
                </a:moveTo>
                <a:lnTo>
                  <a:pt x="1303210" y="0"/>
                </a:lnTo>
                <a:lnTo>
                  <a:pt x="1303210" y="1073232"/>
                </a:lnTo>
                <a:lnTo>
                  <a:pt x="0" y="1073232"/>
                </a:lnTo>
                <a:lnTo>
                  <a:pt x="0" y="0"/>
                </a:lnTo>
                <a:close/>
              </a:path>
            </a:pathLst>
          </a:custGeom>
          <a:blipFill>
            <a:blip r:embed="rId5"/>
            <a:stretch>
              <a:fillRect/>
            </a:stretch>
          </a:blipFill>
        </p:spPr>
      </p:sp>
      <p:sp>
        <p:nvSpPr>
          <p:cNvPr id="24" name="Freeform 24"/>
          <p:cNvSpPr/>
          <p:nvPr/>
        </p:nvSpPr>
        <p:spPr>
          <a:xfrm>
            <a:off x="17487345" y="495603"/>
            <a:ext cx="574216" cy="610868"/>
          </a:xfrm>
          <a:custGeom>
            <a:avLst/>
            <a:gdLst/>
            <a:ahLst/>
            <a:cxnLst/>
            <a:rect l="l" t="t" r="r" b="b"/>
            <a:pathLst>
              <a:path w="574216" h="610868">
                <a:moveTo>
                  <a:pt x="0" y="0"/>
                </a:moveTo>
                <a:lnTo>
                  <a:pt x="574216" y="0"/>
                </a:lnTo>
                <a:lnTo>
                  <a:pt x="574216" y="610868"/>
                </a:lnTo>
                <a:lnTo>
                  <a:pt x="0" y="610868"/>
                </a:lnTo>
                <a:lnTo>
                  <a:pt x="0" y="0"/>
                </a:lnTo>
                <a:close/>
              </a:path>
            </a:pathLst>
          </a:custGeom>
          <a:blipFill>
            <a:blip r:embed="rId6"/>
            <a:stretch>
              <a:fillRect/>
            </a:stretch>
          </a:blipFill>
        </p:spPr>
      </p:sp>
      <p:sp>
        <p:nvSpPr>
          <p:cNvPr id="25" name="Freeform 25"/>
          <p:cNvSpPr/>
          <p:nvPr/>
        </p:nvSpPr>
        <p:spPr>
          <a:xfrm>
            <a:off x="17703049" y="1391579"/>
            <a:ext cx="554651" cy="564555"/>
          </a:xfrm>
          <a:custGeom>
            <a:avLst/>
            <a:gdLst/>
            <a:ahLst/>
            <a:cxnLst/>
            <a:rect l="l" t="t" r="r" b="b"/>
            <a:pathLst>
              <a:path w="554651" h="564555">
                <a:moveTo>
                  <a:pt x="0" y="0"/>
                </a:moveTo>
                <a:lnTo>
                  <a:pt x="554650" y="0"/>
                </a:lnTo>
                <a:lnTo>
                  <a:pt x="554650" y="564555"/>
                </a:lnTo>
                <a:lnTo>
                  <a:pt x="0" y="564555"/>
                </a:lnTo>
                <a:lnTo>
                  <a:pt x="0" y="0"/>
                </a:lnTo>
                <a:close/>
              </a:path>
            </a:pathLst>
          </a:custGeom>
          <a:blipFill>
            <a:blip r:embed="rId7"/>
            <a:stretch>
              <a:fillRect/>
            </a:stretch>
          </a:blipFill>
        </p:spPr>
      </p:sp>
      <p:sp>
        <p:nvSpPr>
          <p:cNvPr id="26" name="Freeform 26"/>
          <p:cNvSpPr/>
          <p:nvPr/>
        </p:nvSpPr>
        <p:spPr>
          <a:xfrm rot="8100000">
            <a:off x="17656613" y="3069623"/>
            <a:ext cx="498907" cy="520137"/>
          </a:xfrm>
          <a:custGeom>
            <a:avLst/>
            <a:gdLst/>
            <a:ahLst/>
            <a:cxnLst/>
            <a:rect l="l" t="t" r="r" b="b"/>
            <a:pathLst>
              <a:path w="498907" h="520137">
                <a:moveTo>
                  <a:pt x="0" y="0"/>
                </a:moveTo>
                <a:lnTo>
                  <a:pt x="498907" y="0"/>
                </a:lnTo>
                <a:lnTo>
                  <a:pt x="498907" y="520137"/>
                </a:lnTo>
                <a:lnTo>
                  <a:pt x="0" y="520137"/>
                </a:lnTo>
                <a:lnTo>
                  <a:pt x="0" y="0"/>
                </a:lnTo>
                <a:close/>
              </a:path>
            </a:pathLst>
          </a:custGeom>
          <a:blipFill>
            <a:blip r:embed="rId8"/>
            <a:stretch>
              <a:fillRect/>
            </a:stretch>
          </a:blipFill>
        </p:spPr>
      </p:sp>
      <p:sp>
        <p:nvSpPr>
          <p:cNvPr id="27" name="Freeform 27"/>
          <p:cNvSpPr/>
          <p:nvPr/>
        </p:nvSpPr>
        <p:spPr>
          <a:xfrm rot="330771">
            <a:off x="17432750" y="8052663"/>
            <a:ext cx="946633" cy="1568160"/>
          </a:xfrm>
          <a:custGeom>
            <a:avLst/>
            <a:gdLst/>
            <a:ahLst/>
            <a:cxnLst/>
            <a:rect l="l" t="t" r="r" b="b"/>
            <a:pathLst>
              <a:path w="946633" h="1568160">
                <a:moveTo>
                  <a:pt x="0" y="0"/>
                </a:moveTo>
                <a:lnTo>
                  <a:pt x="946633" y="0"/>
                </a:lnTo>
                <a:lnTo>
                  <a:pt x="946633" y="1568160"/>
                </a:lnTo>
                <a:lnTo>
                  <a:pt x="0" y="1568160"/>
                </a:lnTo>
                <a:lnTo>
                  <a:pt x="0" y="0"/>
                </a:lnTo>
                <a:close/>
              </a:path>
            </a:pathLst>
          </a:custGeom>
          <a:blipFill>
            <a:blip r:embed="rId9"/>
            <a:stretch>
              <a:fillRect/>
            </a:stretch>
          </a:blipFill>
        </p:spPr>
      </p:sp>
      <p:sp>
        <p:nvSpPr>
          <p:cNvPr id="28" name="Freeform 28"/>
          <p:cNvSpPr/>
          <p:nvPr/>
        </p:nvSpPr>
        <p:spPr>
          <a:xfrm rot="-5400000">
            <a:off x="16975356" y="9647295"/>
            <a:ext cx="1240079" cy="1270824"/>
          </a:xfrm>
          <a:custGeom>
            <a:avLst/>
            <a:gdLst/>
            <a:ahLst/>
            <a:cxnLst/>
            <a:rect l="l" t="t" r="r" b="b"/>
            <a:pathLst>
              <a:path w="1240079" h="1270824">
                <a:moveTo>
                  <a:pt x="0" y="0"/>
                </a:moveTo>
                <a:lnTo>
                  <a:pt x="1240078" y="0"/>
                </a:lnTo>
                <a:lnTo>
                  <a:pt x="1240078" y="1270824"/>
                </a:lnTo>
                <a:lnTo>
                  <a:pt x="0" y="1270824"/>
                </a:lnTo>
                <a:lnTo>
                  <a:pt x="0" y="0"/>
                </a:lnTo>
                <a:close/>
              </a:path>
            </a:pathLst>
          </a:custGeom>
          <a:blipFill>
            <a:blip r:embed="rId10"/>
            <a:stretch>
              <a:fillRect/>
            </a:stretch>
          </a:blipFill>
        </p:spPr>
      </p:sp>
      <p:sp>
        <p:nvSpPr>
          <p:cNvPr id="29" name="Freeform 29"/>
          <p:cNvSpPr/>
          <p:nvPr/>
        </p:nvSpPr>
        <p:spPr>
          <a:xfrm>
            <a:off x="16199746" y="8872062"/>
            <a:ext cx="889156" cy="898138"/>
          </a:xfrm>
          <a:custGeom>
            <a:avLst/>
            <a:gdLst/>
            <a:ahLst/>
            <a:cxnLst/>
            <a:rect l="l" t="t" r="r" b="b"/>
            <a:pathLst>
              <a:path w="889156" h="898138">
                <a:moveTo>
                  <a:pt x="0" y="0"/>
                </a:moveTo>
                <a:lnTo>
                  <a:pt x="889156" y="0"/>
                </a:lnTo>
                <a:lnTo>
                  <a:pt x="889156" y="898137"/>
                </a:lnTo>
                <a:lnTo>
                  <a:pt x="0" y="898137"/>
                </a:lnTo>
                <a:lnTo>
                  <a:pt x="0" y="0"/>
                </a:lnTo>
                <a:close/>
              </a:path>
            </a:pathLst>
          </a:custGeom>
          <a:blipFill>
            <a:blip r:embed="rId11"/>
            <a:stretch>
              <a:fillRect/>
            </a:stretch>
          </a:blipFill>
        </p:spPr>
      </p:sp>
      <p:sp>
        <p:nvSpPr>
          <p:cNvPr id="30" name="Freeform 30"/>
          <p:cNvSpPr/>
          <p:nvPr/>
        </p:nvSpPr>
        <p:spPr>
          <a:xfrm rot="3127714">
            <a:off x="16772767" y="6083152"/>
            <a:ext cx="2049945" cy="1158664"/>
          </a:xfrm>
          <a:custGeom>
            <a:avLst/>
            <a:gdLst/>
            <a:ahLst/>
            <a:cxnLst/>
            <a:rect l="l" t="t" r="r" b="b"/>
            <a:pathLst>
              <a:path w="2049945" h="1158664">
                <a:moveTo>
                  <a:pt x="0" y="0"/>
                </a:moveTo>
                <a:lnTo>
                  <a:pt x="2049944" y="0"/>
                </a:lnTo>
                <a:lnTo>
                  <a:pt x="2049944" y="1158664"/>
                </a:lnTo>
                <a:lnTo>
                  <a:pt x="0" y="1158664"/>
                </a:lnTo>
                <a:lnTo>
                  <a:pt x="0" y="0"/>
                </a:lnTo>
                <a:close/>
              </a:path>
            </a:pathLst>
          </a:custGeom>
          <a:blipFill>
            <a:blip r:embed="rId12"/>
            <a:stretch>
              <a:fillRect/>
            </a:stretch>
          </a:blipFill>
        </p:spPr>
      </p:sp>
      <p:sp>
        <p:nvSpPr>
          <p:cNvPr id="31" name="Freeform 31"/>
          <p:cNvSpPr/>
          <p:nvPr/>
        </p:nvSpPr>
        <p:spPr>
          <a:xfrm>
            <a:off x="17259300" y="7827234"/>
            <a:ext cx="424273" cy="451355"/>
          </a:xfrm>
          <a:custGeom>
            <a:avLst/>
            <a:gdLst/>
            <a:ahLst/>
            <a:cxnLst/>
            <a:rect l="l" t="t" r="r" b="b"/>
            <a:pathLst>
              <a:path w="424273" h="451355">
                <a:moveTo>
                  <a:pt x="0" y="0"/>
                </a:moveTo>
                <a:lnTo>
                  <a:pt x="424273" y="0"/>
                </a:lnTo>
                <a:lnTo>
                  <a:pt x="424273" y="451355"/>
                </a:lnTo>
                <a:lnTo>
                  <a:pt x="0" y="451355"/>
                </a:lnTo>
                <a:lnTo>
                  <a:pt x="0" y="0"/>
                </a:lnTo>
                <a:close/>
              </a:path>
            </a:pathLst>
          </a:custGeom>
          <a:blipFill>
            <a:blip r:embed="rId6"/>
            <a:stretch>
              <a:fillRect/>
            </a:stretch>
          </a:blipFill>
        </p:spPr>
      </p:sp>
      <p:sp>
        <p:nvSpPr>
          <p:cNvPr id="32" name="Freeform 32"/>
          <p:cNvSpPr/>
          <p:nvPr/>
        </p:nvSpPr>
        <p:spPr>
          <a:xfrm>
            <a:off x="8701547" y="1878497"/>
            <a:ext cx="1076719" cy="1095946"/>
          </a:xfrm>
          <a:custGeom>
            <a:avLst/>
            <a:gdLst/>
            <a:ahLst/>
            <a:cxnLst/>
            <a:rect l="l" t="t" r="r" b="b"/>
            <a:pathLst>
              <a:path w="1076719" h="1095946">
                <a:moveTo>
                  <a:pt x="0" y="0"/>
                </a:moveTo>
                <a:lnTo>
                  <a:pt x="1076719" y="0"/>
                </a:lnTo>
                <a:lnTo>
                  <a:pt x="1076719" y="1095946"/>
                </a:lnTo>
                <a:lnTo>
                  <a:pt x="0" y="1095946"/>
                </a:lnTo>
                <a:lnTo>
                  <a:pt x="0" y="0"/>
                </a:lnTo>
                <a:close/>
              </a:path>
            </a:pathLst>
          </a:custGeom>
          <a:blipFill>
            <a:blip r:embed="rId7"/>
            <a:stretch>
              <a:fillRect/>
            </a:stretch>
          </a:blipFill>
        </p:spPr>
      </p:sp>
      <p:sp>
        <p:nvSpPr>
          <p:cNvPr id="33" name="TextBox 33"/>
          <p:cNvSpPr txBox="1"/>
          <p:nvPr/>
        </p:nvSpPr>
        <p:spPr>
          <a:xfrm>
            <a:off x="8730122" y="3347769"/>
            <a:ext cx="7180095" cy="5016859"/>
          </a:xfrm>
          <a:prstGeom prst="rect">
            <a:avLst/>
          </a:prstGeom>
        </p:spPr>
        <p:txBody>
          <a:bodyPr lIns="0" tIns="0" rIns="0" bIns="0" rtlCol="0" anchor="t">
            <a:spAutoFit/>
          </a:bodyPr>
          <a:lstStyle/>
          <a:p>
            <a:pPr algn="l">
              <a:lnSpc>
                <a:spcPts val="4001"/>
              </a:lnSpc>
            </a:pPr>
            <a:r>
              <a:rPr lang="en-US" sz="2858">
                <a:solidFill>
                  <a:srgbClr val="242325"/>
                </a:solidFill>
                <a:latin typeface=" Avenir Next Arabic"/>
                <a:ea typeface=" Avenir Next Arabic"/>
                <a:cs typeface=" Avenir Next Arabic"/>
                <a:sym typeface=" Avenir Next Arabic"/>
              </a:rPr>
              <a:t>One person's waste can be another person’s treasure! Buying second-hand is a great way to prevent carbon emissions and give no longer wanted items that could be headed for landfill a second lease of life.  </a:t>
            </a:r>
          </a:p>
          <a:p>
            <a:pPr algn="l">
              <a:lnSpc>
                <a:spcPts val="4001"/>
              </a:lnSpc>
            </a:pPr>
            <a:r>
              <a:rPr lang="en-US" sz="2858">
                <a:solidFill>
                  <a:srgbClr val="242325"/>
                </a:solidFill>
                <a:latin typeface=" Avenir Next Arabic"/>
                <a:ea typeface=" Avenir Next Arabic"/>
                <a:cs typeface=" Avenir Next Arabic"/>
                <a:sym typeface=" Avenir Next Arabic"/>
              </a:rPr>
              <a:t> </a:t>
            </a:r>
          </a:p>
          <a:p>
            <a:pPr algn="l">
              <a:lnSpc>
                <a:spcPts val="4001"/>
              </a:lnSpc>
            </a:pPr>
            <a:r>
              <a:rPr lang="en-US" sz="2858">
                <a:solidFill>
                  <a:srgbClr val="242325"/>
                </a:solidFill>
                <a:latin typeface=" Avenir Next Arabic"/>
                <a:ea typeface=" Avenir Next Arabic"/>
                <a:cs typeface=" Avenir Next Arabic"/>
                <a:sym typeface=" Avenir Next Arabic"/>
              </a:rPr>
              <a:t>The waste hierarchy encourages us to reduce, reuse and recycle, before deciding that an item is to be disposed of.  </a:t>
            </a:r>
          </a:p>
          <a:p>
            <a:pPr algn="l">
              <a:lnSpc>
                <a:spcPts val="4001"/>
              </a:lnSpc>
            </a:pPr>
            <a:endParaRPr lang="en-US" sz="2858">
              <a:solidFill>
                <a:srgbClr val="242325"/>
              </a:solidFill>
              <a:latin typeface=" Avenir Next Arabic"/>
              <a:ea typeface=" Avenir Next Arabic"/>
              <a:cs typeface=" Avenir Next Arabic"/>
              <a:sym typeface=" Avenir Next Arab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4E5"/>
        </a:solidFill>
        <a:effectLst/>
      </p:bgPr>
    </p:bg>
    <p:spTree>
      <p:nvGrpSpPr>
        <p:cNvPr id="1" name=""/>
        <p:cNvGrpSpPr/>
        <p:nvPr/>
      </p:nvGrpSpPr>
      <p:grpSpPr>
        <a:xfrm>
          <a:off x="0" y="0"/>
          <a:ext cx="0" cy="0"/>
          <a:chOff x="0" y="0"/>
          <a:chExt cx="0" cy="0"/>
        </a:xfrm>
      </p:grpSpPr>
      <p:sp>
        <p:nvSpPr>
          <p:cNvPr id="2" name="Freeform 2"/>
          <p:cNvSpPr/>
          <p:nvPr/>
        </p:nvSpPr>
        <p:spPr>
          <a:xfrm rot="-500617">
            <a:off x="2749705" y="2448277"/>
            <a:ext cx="5191692" cy="5191692"/>
          </a:xfrm>
          <a:custGeom>
            <a:avLst/>
            <a:gdLst/>
            <a:ahLst/>
            <a:cxnLst/>
            <a:rect l="l" t="t" r="r" b="b"/>
            <a:pathLst>
              <a:path w="5191692" h="5191692">
                <a:moveTo>
                  <a:pt x="0" y="0"/>
                </a:moveTo>
                <a:lnTo>
                  <a:pt x="5191691" y="0"/>
                </a:lnTo>
                <a:lnTo>
                  <a:pt x="5191691" y="5191691"/>
                </a:lnTo>
                <a:lnTo>
                  <a:pt x="0" y="5191691"/>
                </a:lnTo>
                <a:lnTo>
                  <a:pt x="0" y="0"/>
                </a:lnTo>
                <a:close/>
              </a:path>
            </a:pathLst>
          </a:custGeom>
          <a:blipFill>
            <a:blip r:embed="rId2"/>
            <a:stretch>
              <a:fillRect/>
            </a:stretch>
          </a:blipFill>
        </p:spPr>
      </p:sp>
      <p:grpSp>
        <p:nvGrpSpPr>
          <p:cNvPr id="3" name="Group 3"/>
          <p:cNvGrpSpPr/>
          <p:nvPr/>
        </p:nvGrpSpPr>
        <p:grpSpPr>
          <a:xfrm>
            <a:off x="698810" y="735101"/>
            <a:ext cx="962025" cy="962025"/>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01</a:t>
              </a:r>
            </a:p>
          </p:txBody>
        </p:sp>
      </p:grpSp>
      <p:grpSp>
        <p:nvGrpSpPr>
          <p:cNvPr id="6" name="Group 6"/>
          <p:cNvGrpSpPr/>
          <p:nvPr/>
        </p:nvGrpSpPr>
        <p:grpSpPr>
          <a:xfrm>
            <a:off x="698810" y="2303373"/>
            <a:ext cx="962025" cy="962025"/>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02</a:t>
              </a:r>
            </a:p>
          </p:txBody>
        </p:sp>
      </p:grpSp>
      <p:grpSp>
        <p:nvGrpSpPr>
          <p:cNvPr id="9" name="Group 9"/>
          <p:cNvGrpSpPr/>
          <p:nvPr/>
        </p:nvGrpSpPr>
        <p:grpSpPr>
          <a:xfrm>
            <a:off x="698810" y="3874998"/>
            <a:ext cx="962025" cy="962025"/>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solidFill>
          </p:spPr>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solidFill>
                  <a:latin typeface=" Avenir Next Arabic Bold"/>
                  <a:ea typeface=" Avenir Next Arabic Bold"/>
                  <a:cs typeface=" Avenir Next Arabic Bold"/>
                  <a:sym typeface=" Avenir Next Arabic Bold"/>
                </a:rPr>
                <a:t>03</a:t>
              </a:r>
            </a:p>
          </p:txBody>
        </p:sp>
      </p:grpSp>
      <p:grpSp>
        <p:nvGrpSpPr>
          <p:cNvPr id="12" name="Group 12"/>
          <p:cNvGrpSpPr/>
          <p:nvPr/>
        </p:nvGrpSpPr>
        <p:grpSpPr>
          <a:xfrm>
            <a:off x="698810" y="5446623"/>
            <a:ext cx="962025" cy="962025"/>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04</a:t>
              </a:r>
            </a:p>
          </p:txBody>
        </p:sp>
      </p:grpSp>
      <p:grpSp>
        <p:nvGrpSpPr>
          <p:cNvPr id="15" name="Group 15"/>
          <p:cNvGrpSpPr/>
          <p:nvPr/>
        </p:nvGrpSpPr>
        <p:grpSpPr>
          <a:xfrm>
            <a:off x="698810" y="7018248"/>
            <a:ext cx="962025" cy="962025"/>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05</a:t>
              </a:r>
            </a:p>
          </p:txBody>
        </p:sp>
      </p:grpSp>
      <p:grpSp>
        <p:nvGrpSpPr>
          <p:cNvPr id="18" name="Group 18"/>
          <p:cNvGrpSpPr/>
          <p:nvPr/>
        </p:nvGrpSpPr>
        <p:grpSpPr>
          <a:xfrm>
            <a:off x="698810" y="8589874"/>
            <a:ext cx="962025" cy="962025"/>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20" name="TextBox 20"/>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06</a:t>
              </a:r>
            </a:p>
          </p:txBody>
        </p:sp>
      </p:grpSp>
      <p:sp>
        <p:nvSpPr>
          <p:cNvPr id="21" name="Freeform 21"/>
          <p:cNvSpPr/>
          <p:nvPr/>
        </p:nvSpPr>
        <p:spPr>
          <a:xfrm rot="707698">
            <a:off x="16084811" y="-393841"/>
            <a:ext cx="1335991" cy="1846265"/>
          </a:xfrm>
          <a:custGeom>
            <a:avLst/>
            <a:gdLst/>
            <a:ahLst/>
            <a:cxnLst/>
            <a:rect l="l" t="t" r="r" b="b"/>
            <a:pathLst>
              <a:path w="1335991" h="1846265">
                <a:moveTo>
                  <a:pt x="0" y="0"/>
                </a:moveTo>
                <a:lnTo>
                  <a:pt x="1335991" y="0"/>
                </a:lnTo>
                <a:lnTo>
                  <a:pt x="1335991" y="1846266"/>
                </a:lnTo>
                <a:lnTo>
                  <a:pt x="0" y="1846266"/>
                </a:lnTo>
                <a:lnTo>
                  <a:pt x="0" y="0"/>
                </a:lnTo>
                <a:close/>
              </a:path>
            </a:pathLst>
          </a:custGeom>
          <a:blipFill>
            <a:blip r:embed="rId3"/>
            <a:stretch>
              <a:fillRect/>
            </a:stretch>
          </a:blipFill>
        </p:spPr>
      </p:sp>
      <p:sp>
        <p:nvSpPr>
          <p:cNvPr id="22" name="Freeform 22"/>
          <p:cNvSpPr/>
          <p:nvPr/>
        </p:nvSpPr>
        <p:spPr>
          <a:xfrm rot="1746722">
            <a:off x="17530049" y="3952545"/>
            <a:ext cx="1401516" cy="1230896"/>
          </a:xfrm>
          <a:custGeom>
            <a:avLst/>
            <a:gdLst/>
            <a:ahLst/>
            <a:cxnLst/>
            <a:rect l="l" t="t" r="r" b="b"/>
            <a:pathLst>
              <a:path w="1401516" h="1230896">
                <a:moveTo>
                  <a:pt x="0" y="0"/>
                </a:moveTo>
                <a:lnTo>
                  <a:pt x="1401516" y="0"/>
                </a:lnTo>
                <a:lnTo>
                  <a:pt x="1401516" y="1230896"/>
                </a:lnTo>
                <a:lnTo>
                  <a:pt x="0" y="1230896"/>
                </a:lnTo>
                <a:lnTo>
                  <a:pt x="0" y="0"/>
                </a:lnTo>
                <a:close/>
              </a:path>
            </a:pathLst>
          </a:custGeom>
          <a:blipFill>
            <a:blip r:embed="rId4"/>
            <a:stretch>
              <a:fillRect/>
            </a:stretch>
          </a:blipFill>
        </p:spPr>
      </p:sp>
      <p:sp>
        <p:nvSpPr>
          <p:cNvPr id="23" name="Freeform 23"/>
          <p:cNvSpPr/>
          <p:nvPr/>
        </p:nvSpPr>
        <p:spPr>
          <a:xfrm rot="532789">
            <a:off x="17074286" y="1711255"/>
            <a:ext cx="1303210" cy="1073232"/>
          </a:xfrm>
          <a:custGeom>
            <a:avLst/>
            <a:gdLst/>
            <a:ahLst/>
            <a:cxnLst/>
            <a:rect l="l" t="t" r="r" b="b"/>
            <a:pathLst>
              <a:path w="1303210" h="1073232">
                <a:moveTo>
                  <a:pt x="0" y="0"/>
                </a:moveTo>
                <a:lnTo>
                  <a:pt x="1303210" y="0"/>
                </a:lnTo>
                <a:lnTo>
                  <a:pt x="1303210" y="1073232"/>
                </a:lnTo>
                <a:lnTo>
                  <a:pt x="0" y="1073232"/>
                </a:lnTo>
                <a:lnTo>
                  <a:pt x="0" y="0"/>
                </a:lnTo>
                <a:close/>
              </a:path>
            </a:pathLst>
          </a:custGeom>
          <a:blipFill>
            <a:blip r:embed="rId5"/>
            <a:stretch>
              <a:fillRect/>
            </a:stretch>
          </a:blipFill>
        </p:spPr>
      </p:sp>
      <p:sp>
        <p:nvSpPr>
          <p:cNvPr id="24" name="Freeform 24"/>
          <p:cNvSpPr/>
          <p:nvPr/>
        </p:nvSpPr>
        <p:spPr>
          <a:xfrm>
            <a:off x="17487345" y="495603"/>
            <a:ext cx="574216" cy="610868"/>
          </a:xfrm>
          <a:custGeom>
            <a:avLst/>
            <a:gdLst/>
            <a:ahLst/>
            <a:cxnLst/>
            <a:rect l="l" t="t" r="r" b="b"/>
            <a:pathLst>
              <a:path w="574216" h="610868">
                <a:moveTo>
                  <a:pt x="0" y="0"/>
                </a:moveTo>
                <a:lnTo>
                  <a:pt x="574216" y="0"/>
                </a:lnTo>
                <a:lnTo>
                  <a:pt x="574216" y="610868"/>
                </a:lnTo>
                <a:lnTo>
                  <a:pt x="0" y="610868"/>
                </a:lnTo>
                <a:lnTo>
                  <a:pt x="0" y="0"/>
                </a:lnTo>
                <a:close/>
              </a:path>
            </a:pathLst>
          </a:custGeom>
          <a:blipFill>
            <a:blip r:embed="rId6"/>
            <a:stretch>
              <a:fillRect/>
            </a:stretch>
          </a:blipFill>
        </p:spPr>
      </p:sp>
      <p:sp>
        <p:nvSpPr>
          <p:cNvPr id="25" name="Freeform 25"/>
          <p:cNvSpPr/>
          <p:nvPr/>
        </p:nvSpPr>
        <p:spPr>
          <a:xfrm>
            <a:off x="17703049" y="1391579"/>
            <a:ext cx="554651" cy="564555"/>
          </a:xfrm>
          <a:custGeom>
            <a:avLst/>
            <a:gdLst/>
            <a:ahLst/>
            <a:cxnLst/>
            <a:rect l="l" t="t" r="r" b="b"/>
            <a:pathLst>
              <a:path w="554651" h="564555">
                <a:moveTo>
                  <a:pt x="0" y="0"/>
                </a:moveTo>
                <a:lnTo>
                  <a:pt x="554650" y="0"/>
                </a:lnTo>
                <a:lnTo>
                  <a:pt x="554650" y="564555"/>
                </a:lnTo>
                <a:lnTo>
                  <a:pt x="0" y="564555"/>
                </a:lnTo>
                <a:lnTo>
                  <a:pt x="0" y="0"/>
                </a:lnTo>
                <a:close/>
              </a:path>
            </a:pathLst>
          </a:custGeom>
          <a:blipFill>
            <a:blip r:embed="rId7"/>
            <a:stretch>
              <a:fillRect/>
            </a:stretch>
          </a:blipFill>
        </p:spPr>
      </p:sp>
      <p:sp>
        <p:nvSpPr>
          <p:cNvPr id="26" name="Freeform 26"/>
          <p:cNvSpPr/>
          <p:nvPr/>
        </p:nvSpPr>
        <p:spPr>
          <a:xfrm rot="8100000">
            <a:off x="17656613" y="3069623"/>
            <a:ext cx="498907" cy="520137"/>
          </a:xfrm>
          <a:custGeom>
            <a:avLst/>
            <a:gdLst/>
            <a:ahLst/>
            <a:cxnLst/>
            <a:rect l="l" t="t" r="r" b="b"/>
            <a:pathLst>
              <a:path w="498907" h="520137">
                <a:moveTo>
                  <a:pt x="0" y="0"/>
                </a:moveTo>
                <a:lnTo>
                  <a:pt x="498907" y="0"/>
                </a:lnTo>
                <a:lnTo>
                  <a:pt x="498907" y="520137"/>
                </a:lnTo>
                <a:lnTo>
                  <a:pt x="0" y="520137"/>
                </a:lnTo>
                <a:lnTo>
                  <a:pt x="0" y="0"/>
                </a:lnTo>
                <a:close/>
              </a:path>
            </a:pathLst>
          </a:custGeom>
          <a:blipFill>
            <a:blip r:embed="rId8"/>
            <a:stretch>
              <a:fillRect/>
            </a:stretch>
          </a:blipFill>
        </p:spPr>
      </p:sp>
      <p:sp>
        <p:nvSpPr>
          <p:cNvPr id="27" name="Freeform 27"/>
          <p:cNvSpPr/>
          <p:nvPr/>
        </p:nvSpPr>
        <p:spPr>
          <a:xfrm rot="330771">
            <a:off x="17432750" y="8052663"/>
            <a:ext cx="946633" cy="1568160"/>
          </a:xfrm>
          <a:custGeom>
            <a:avLst/>
            <a:gdLst/>
            <a:ahLst/>
            <a:cxnLst/>
            <a:rect l="l" t="t" r="r" b="b"/>
            <a:pathLst>
              <a:path w="946633" h="1568160">
                <a:moveTo>
                  <a:pt x="0" y="0"/>
                </a:moveTo>
                <a:lnTo>
                  <a:pt x="946633" y="0"/>
                </a:lnTo>
                <a:lnTo>
                  <a:pt x="946633" y="1568160"/>
                </a:lnTo>
                <a:lnTo>
                  <a:pt x="0" y="1568160"/>
                </a:lnTo>
                <a:lnTo>
                  <a:pt x="0" y="0"/>
                </a:lnTo>
                <a:close/>
              </a:path>
            </a:pathLst>
          </a:custGeom>
          <a:blipFill>
            <a:blip r:embed="rId9"/>
            <a:stretch>
              <a:fillRect/>
            </a:stretch>
          </a:blipFill>
        </p:spPr>
      </p:sp>
      <p:sp>
        <p:nvSpPr>
          <p:cNvPr id="28" name="Freeform 28"/>
          <p:cNvSpPr/>
          <p:nvPr/>
        </p:nvSpPr>
        <p:spPr>
          <a:xfrm rot="-5400000">
            <a:off x="16975356" y="9647295"/>
            <a:ext cx="1240079" cy="1270824"/>
          </a:xfrm>
          <a:custGeom>
            <a:avLst/>
            <a:gdLst/>
            <a:ahLst/>
            <a:cxnLst/>
            <a:rect l="l" t="t" r="r" b="b"/>
            <a:pathLst>
              <a:path w="1240079" h="1270824">
                <a:moveTo>
                  <a:pt x="0" y="0"/>
                </a:moveTo>
                <a:lnTo>
                  <a:pt x="1240078" y="0"/>
                </a:lnTo>
                <a:lnTo>
                  <a:pt x="1240078" y="1270824"/>
                </a:lnTo>
                <a:lnTo>
                  <a:pt x="0" y="1270824"/>
                </a:lnTo>
                <a:lnTo>
                  <a:pt x="0" y="0"/>
                </a:lnTo>
                <a:close/>
              </a:path>
            </a:pathLst>
          </a:custGeom>
          <a:blipFill>
            <a:blip r:embed="rId10"/>
            <a:stretch>
              <a:fillRect/>
            </a:stretch>
          </a:blipFill>
        </p:spPr>
      </p:sp>
      <p:sp>
        <p:nvSpPr>
          <p:cNvPr id="29" name="Freeform 29"/>
          <p:cNvSpPr/>
          <p:nvPr/>
        </p:nvSpPr>
        <p:spPr>
          <a:xfrm>
            <a:off x="16199746" y="8872062"/>
            <a:ext cx="889156" cy="898138"/>
          </a:xfrm>
          <a:custGeom>
            <a:avLst/>
            <a:gdLst/>
            <a:ahLst/>
            <a:cxnLst/>
            <a:rect l="l" t="t" r="r" b="b"/>
            <a:pathLst>
              <a:path w="889156" h="898138">
                <a:moveTo>
                  <a:pt x="0" y="0"/>
                </a:moveTo>
                <a:lnTo>
                  <a:pt x="889156" y="0"/>
                </a:lnTo>
                <a:lnTo>
                  <a:pt x="889156" y="898137"/>
                </a:lnTo>
                <a:lnTo>
                  <a:pt x="0" y="898137"/>
                </a:lnTo>
                <a:lnTo>
                  <a:pt x="0" y="0"/>
                </a:lnTo>
                <a:close/>
              </a:path>
            </a:pathLst>
          </a:custGeom>
          <a:blipFill>
            <a:blip r:embed="rId11"/>
            <a:stretch>
              <a:fillRect/>
            </a:stretch>
          </a:blipFill>
        </p:spPr>
      </p:sp>
      <p:sp>
        <p:nvSpPr>
          <p:cNvPr id="30" name="Freeform 30"/>
          <p:cNvSpPr/>
          <p:nvPr/>
        </p:nvSpPr>
        <p:spPr>
          <a:xfrm rot="3127714">
            <a:off x="16772767" y="6083152"/>
            <a:ext cx="2049945" cy="1158664"/>
          </a:xfrm>
          <a:custGeom>
            <a:avLst/>
            <a:gdLst/>
            <a:ahLst/>
            <a:cxnLst/>
            <a:rect l="l" t="t" r="r" b="b"/>
            <a:pathLst>
              <a:path w="2049945" h="1158664">
                <a:moveTo>
                  <a:pt x="0" y="0"/>
                </a:moveTo>
                <a:lnTo>
                  <a:pt x="2049944" y="0"/>
                </a:lnTo>
                <a:lnTo>
                  <a:pt x="2049944" y="1158664"/>
                </a:lnTo>
                <a:lnTo>
                  <a:pt x="0" y="1158664"/>
                </a:lnTo>
                <a:lnTo>
                  <a:pt x="0" y="0"/>
                </a:lnTo>
                <a:close/>
              </a:path>
            </a:pathLst>
          </a:custGeom>
          <a:blipFill>
            <a:blip r:embed="rId12"/>
            <a:stretch>
              <a:fillRect/>
            </a:stretch>
          </a:blipFill>
        </p:spPr>
      </p:sp>
      <p:sp>
        <p:nvSpPr>
          <p:cNvPr id="31" name="Freeform 31"/>
          <p:cNvSpPr/>
          <p:nvPr/>
        </p:nvSpPr>
        <p:spPr>
          <a:xfrm>
            <a:off x="17259300" y="7827234"/>
            <a:ext cx="424273" cy="451355"/>
          </a:xfrm>
          <a:custGeom>
            <a:avLst/>
            <a:gdLst/>
            <a:ahLst/>
            <a:cxnLst/>
            <a:rect l="l" t="t" r="r" b="b"/>
            <a:pathLst>
              <a:path w="424273" h="451355">
                <a:moveTo>
                  <a:pt x="0" y="0"/>
                </a:moveTo>
                <a:lnTo>
                  <a:pt x="424273" y="0"/>
                </a:lnTo>
                <a:lnTo>
                  <a:pt x="424273" y="451355"/>
                </a:lnTo>
                <a:lnTo>
                  <a:pt x="0" y="451355"/>
                </a:lnTo>
                <a:lnTo>
                  <a:pt x="0" y="0"/>
                </a:lnTo>
                <a:close/>
              </a:path>
            </a:pathLst>
          </a:custGeom>
          <a:blipFill>
            <a:blip r:embed="rId6"/>
            <a:stretch>
              <a:fillRect/>
            </a:stretch>
          </a:blipFill>
        </p:spPr>
      </p:sp>
      <p:sp>
        <p:nvSpPr>
          <p:cNvPr id="32" name="TextBox 32"/>
          <p:cNvSpPr txBox="1"/>
          <p:nvPr/>
        </p:nvSpPr>
        <p:spPr>
          <a:xfrm>
            <a:off x="8593874" y="2668987"/>
            <a:ext cx="8117324" cy="6222055"/>
          </a:xfrm>
          <a:prstGeom prst="rect">
            <a:avLst/>
          </a:prstGeom>
        </p:spPr>
        <p:txBody>
          <a:bodyPr lIns="0" tIns="0" rIns="0" bIns="0" rtlCol="0" anchor="t">
            <a:spAutoFit/>
          </a:bodyPr>
          <a:lstStyle/>
          <a:p>
            <a:pPr algn="l">
              <a:lnSpc>
                <a:spcPts val="6162"/>
              </a:lnSpc>
            </a:pPr>
            <a:r>
              <a:rPr lang="en-US" sz="4401" b="1">
                <a:solidFill>
                  <a:srgbClr val="242325"/>
                </a:solidFill>
                <a:latin typeface=" Avenir Next Arabic Bold"/>
                <a:ea typeface=" Avenir Next Arabic Bold"/>
                <a:cs typeface=" Avenir Next Arabic Bold"/>
                <a:sym typeface=" Avenir Next Arabic Bold"/>
              </a:rPr>
              <a:t>Place these foods in order of their carbon emissions: </a:t>
            </a:r>
          </a:p>
          <a:p>
            <a:pPr marL="950349" lvl="1" indent="-475175" algn="l">
              <a:lnSpc>
                <a:spcPts val="6162"/>
              </a:lnSpc>
              <a:buFont typeface="Arial"/>
              <a:buChar char="•"/>
            </a:pPr>
            <a:r>
              <a:rPr lang="en-US" sz="4401" b="1">
                <a:solidFill>
                  <a:srgbClr val="242325"/>
                </a:solidFill>
                <a:latin typeface=" Avenir Next Arabic Bold"/>
                <a:ea typeface=" Avenir Next Arabic Bold"/>
                <a:cs typeface=" Avenir Next Arabic Bold"/>
                <a:sym typeface=" Avenir Next Arabic Bold"/>
              </a:rPr>
              <a:t>Chicken </a:t>
            </a:r>
          </a:p>
          <a:p>
            <a:pPr marL="950349" lvl="1" indent="-475175" algn="l">
              <a:lnSpc>
                <a:spcPts val="6162"/>
              </a:lnSpc>
              <a:buFont typeface="Arial"/>
              <a:buChar char="•"/>
            </a:pPr>
            <a:r>
              <a:rPr lang="en-US" sz="4401" b="1">
                <a:solidFill>
                  <a:srgbClr val="242325"/>
                </a:solidFill>
                <a:latin typeface=" Avenir Next Arabic Bold"/>
                <a:ea typeface=" Avenir Next Arabic Bold"/>
                <a:cs typeface=" Avenir Next Arabic Bold"/>
                <a:sym typeface=" Avenir Next Arabic Bold"/>
              </a:rPr>
              <a:t>Bananas </a:t>
            </a:r>
          </a:p>
          <a:p>
            <a:pPr marL="950349" lvl="1" indent="-475175" algn="l">
              <a:lnSpc>
                <a:spcPts val="6162"/>
              </a:lnSpc>
              <a:buFont typeface="Arial"/>
              <a:buChar char="•"/>
            </a:pPr>
            <a:r>
              <a:rPr lang="en-US" sz="4401" b="1">
                <a:solidFill>
                  <a:srgbClr val="242325"/>
                </a:solidFill>
                <a:latin typeface=" Avenir Next Arabic Bold"/>
                <a:ea typeface=" Avenir Next Arabic Bold"/>
                <a:cs typeface=" Avenir Next Arabic Bold"/>
                <a:sym typeface=" Avenir Next Arabic Bold"/>
              </a:rPr>
              <a:t>Chocolate </a:t>
            </a:r>
          </a:p>
          <a:p>
            <a:pPr marL="950349" lvl="1" indent="-475175" algn="l">
              <a:lnSpc>
                <a:spcPts val="6162"/>
              </a:lnSpc>
              <a:buFont typeface="Arial"/>
              <a:buChar char="•"/>
            </a:pPr>
            <a:r>
              <a:rPr lang="en-US" sz="4401" b="1">
                <a:solidFill>
                  <a:srgbClr val="242325"/>
                </a:solidFill>
                <a:latin typeface=" Avenir Next Arabic Bold"/>
                <a:ea typeface=" Avenir Next Arabic Bold"/>
                <a:cs typeface=" Avenir Next Arabic Bold"/>
                <a:sym typeface=" Avenir Next Arabic Bold"/>
              </a:rPr>
              <a:t>Milk </a:t>
            </a:r>
          </a:p>
          <a:p>
            <a:pPr marL="950349" lvl="1" indent="-475175" algn="l">
              <a:lnSpc>
                <a:spcPts val="6162"/>
              </a:lnSpc>
              <a:buFont typeface="Arial"/>
              <a:buChar char="•"/>
            </a:pPr>
            <a:r>
              <a:rPr lang="en-US" sz="4401" b="1">
                <a:solidFill>
                  <a:srgbClr val="242325"/>
                </a:solidFill>
                <a:latin typeface=" Avenir Next Arabic Bold"/>
                <a:ea typeface=" Avenir Next Arabic Bold"/>
                <a:cs typeface=" Avenir Next Arabic Bold"/>
                <a:sym typeface=" Avenir Next Arabic Bold"/>
              </a:rPr>
              <a:t>Beef</a:t>
            </a:r>
          </a:p>
          <a:p>
            <a:pPr algn="l">
              <a:lnSpc>
                <a:spcPts val="6162"/>
              </a:lnSpc>
            </a:pPr>
            <a:endParaRPr lang="en-US" sz="4401" b="1">
              <a:solidFill>
                <a:srgbClr val="242325"/>
              </a:solidFill>
              <a:latin typeface=" Avenir Next Arabic Bold"/>
              <a:ea typeface=" Avenir Next Arabic Bold"/>
              <a:cs typeface=" Avenir Next Arabic Bold"/>
              <a:sym typeface=" Avenir Next Arabic Bold"/>
            </a:endParaRPr>
          </a:p>
        </p:txBody>
      </p:sp>
      <p:sp>
        <p:nvSpPr>
          <p:cNvPr id="33" name="Freeform 33"/>
          <p:cNvSpPr/>
          <p:nvPr/>
        </p:nvSpPr>
        <p:spPr>
          <a:xfrm rot="512400">
            <a:off x="8607633" y="1370576"/>
            <a:ext cx="1072734" cy="1090613"/>
          </a:xfrm>
          <a:custGeom>
            <a:avLst/>
            <a:gdLst/>
            <a:ahLst/>
            <a:cxnLst/>
            <a:rect l="l" t="t" r="r" b="b"/>
            <a:pathLst>
              <a:path w="1072734" h="1090613">
                <a:moveTo>
                  <a:pt x="0" y="0"/>
                </a:moveTo>
                <a:lnTo>
                  <a:pt x="1072734" y="0"/>
                </a:lnTo>
                <a:lnTo>
                  <a:pt x="1072734" y="1090612"/>
                </a:lnTo>
                <a:lnTo>
                  <a:pt x="0" y="1090612"/>
                </a:lnTo>
                <a:lnTo>
                  <a:pt x="0" y="0"/>
                </a:lnTo>
                <a:close/>
              </a:path>
            </a:pathLst>
          </a:custGeom>
          <a:blipFill>
            <a:blip r:embed="rId13"/>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4E5"/>
        </a:solidFill>
        <a:effectLst/>
      </p:bgPr>
    </p:bg>
    <p:spTree>
      <p:nvGrpSpPr>
        <p:cNvPr id="1" name=""/>
        <p:cNvGrpSpPr/>
        <p:nvPr/>
      </p:nvGrpSpPr>
      <p:grpSpPr>
        <a:xfrm>
          <a:off x="0" y="0"/>
          <a:ext cx="0" cy="0"/>
          <a:chOff x="0" y="0"/>
          <a:chExt cx="0" cy="0"/>
        </a:xfrm>
      </p:grpSpPr>
      <p:grpSp>
        <p:nvGrpSpPr>
          <p:cNvPr id="2" name="Group 2"/>
          <p:cNvGrpSpPr/>
          <p:nvPr/>
        </p:nvGrpSpPr>
        <p:grpSpPr>
          <a:xfrm>
            <a:off x="698810" y="735101"/>
            <a:ext cx="962025" cy="96202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01</a:t>
              </a:r>
            </a:p>
          </p:txBody>
        </p:sp>
      </p:grpSp>
      <p:grpSp>
        <p:nvGrpSpPr>
          <p:cNvPr id="5" name="Group 5"/>
          <p:cNvGrpSpPr/>
          <p:nvPr/>
        </p:nvGrpSpPr>
        <p:grpSpPr>
          <a:xfrm>
            <a:off x="698810" y="2303373"/>
            <a:ext cx="962025" cy="96202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02</a:t>
              </a:r>
            </a:p>
          </p:txBody>
        </p:sp>
      </p:grpSp>
      <p:grpSp>
        <p:nvGrpSpPr>
          <p:cNvPr id="8" name="Group 8"/>
          <p:cNvGrpSpPr/>
          <p:nvPr/>
        </p:nvGrpSpPr>
        <p:grpSpPr>
          <a:xfrm>
            <a:off x="698810" y="3874998"/>
            <a:ext cx="962025" cy="96202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solidFill>
                  <a:latin typeface=" Avenir Next Arabic Bold"/>
                  <a:ea typeface=" Avenir Next Arabic Bold"/>
                  <a:cs typeface=" Avenir Next Arabic Bold"/>
                  <a:sym typeface=" Avenir Next Arabic Bold"/>
                </a:rPr>
                <a:t>03</a:t>
              </a:r>
            </a:p>
          </p:txBody>
        </p:sp>
      </p:grpSp>
      <p:grpSp>
        <p:nvGrpSpPr>
          <p:cNvPr id="11" name="Group 11"/>
          <p:cNvGrpSpPr/>
          <p:nvPr/>
        </p:nvGrpSpPr>
        <p:grpSpPr>
          <a:xfrm>
            <a:off x="698810" y="5446623"/>
            <a:ext cx="962025" cy="96202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13" name="TextBox 13"/>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04</a:t>
              </a:r>
            </a:p>
          </p:txBody>
        </p:sp>
      </p:grpSp>
      <p:grpSp>
        <p:nvGrpSpPr>
          <p:cNvPr id="14" name="Group 14"/>
          <p:cNvGrpSpPr/>
          <p:nvPr/>
        </p:nvGrpSpPr>
        <p:grpSpPr>
          <a:xfrm>
            <a:off x="698810" y="7018248"/>
            <a:ext cx="962025" cy="962025"/>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05</a:t>
              </a:r>
            </a:p>
          </p:txBody>
        </p:sp>
      </p:grpSp>
      <p:grpSp>
        <p:nvGrpSpPr>
          <p:cNvPr id="17" name="Group 17"/>
          <p:cNvGrpSpPr/>
          <p:nvPr/>
        </p:nvGrpSpPr>
        <p:grpSpPr>
          <a:xfrm>
            <a:off x="698810" y="8589874"/>
            <a:ext cx="962025" cy="962025"/>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A0C">
                <a:alpha val="24706"/>
              </a:srgbClr>
            </a:solidFill>
          </p:spPr>
        </p:sp>
        <p:sp>
          <p:nvSpPr>
            <p:cNvPr id="19" name="TextBox 19"/>
            <p:cNvSpPr txBox="1"/>
            <p:nvPr/>
          </p:nvSpPr>
          <p:spPr>
            <a:xfrm>
              <a:off x="76200" y="28575"/>
              <a:ext cx="660400" cy="708025"/>
            </a:xfrm>
            <a:prstGeom prst="rect">
              <a:avLst/>
            </a:prstGeom>
          </p:spPr>
          <p:txBody>
            <a:bodyPr lIns="50800" tIns="50800" rIns="50800" bIns="50800" rtlCol="0" anchor="ctr"/>
            <a:lstStyle/>
            <a:p>
              <a:pPr algn="ctr">
                <a:lnSpc>
                  <a:spcPts val="4059"/>
                </a:lnSpc>
                <a:spcBef>
                  <a:spcPct val="0"/>
                </a:spcBef>
              </a:pPr>
              <a:r>
                <a:rPr lang="en-US" sz="2899" b="1">
                  <a:solidFill>
                    <a:srgbClr val="FFFFFF">
                      <a:alpha val="24706"/>
                    </a:srgbClr>
                  </a:solidFill>
                  <a:latin typeface=" Avenir Next Arabic Bold"/>
                  <a:ea typeface=" Avenir Next Arabic Bold"/>
                  <a:cs typeface=" Avenir Next Arabic Bold"/>
                  <a:sym typeface=" Avenir Next Arabic Bold"/>
                </a:rPr>
                <a:t>06</a:t>
              </a:r>
            </a:p>
          </p:txBody>
        </p:sp>
      </p:grpSp>
      <p:sp>
        <p:nvSpPr>
          <p:cNvPr id="20" name="Freeform 20"/>
          <p:cNvSpPr/>
          <p:nvPr/>
        </p:nvSpPr>
        <p:spPr>
          <a:xfrm rot="707698">
            <a:off x="16084811" y="-393841"/>
            <a:ext cx="1335991" cy="1846265"/>
          </a:xfrm>
          <a:custGeom>
            <a:avLst/>
            <a:gdLst/>
            <a:ahLst/>
            <a:cxnLst/>
            <a:rect l="l" t="t" r="r" b="b"/>
            <a:pathLst>
              <a:path w="1335991" h="1846265">
                <a:moveTo>
                  <a:pt x="0" y="0"/>
                </a:moveTo>
                <a:lnTo>
                  <a:pt x="1335991" y="0"/>
                </a:lnTo>
                <a:lnTo>
                  <a:pt x="1335991" y="1846266"/>
                </a:lnTo>
                <a:lnTo>
                  <a:pt x="0" y="1846266"/>
                </a:lnTo>
                <a:lnTo>
                  <a:pt x="0" y="0"/>
                </a:lnTo>
                <a:close/>
              </a:path>
            </a:pathLst>
          </a:custGeom>
          <a:blipFill>
            <a:blip r:embed="rId2"/>
            <a:stretch>
              <a:fillRect/>
            </a:stretch>
          </a:blipFill>
        </p:spPr>
      </p:sp>
      <p:sp>
        <p:nvSpPr>
          <p:cNvPr id="21" name="Freeform 21"/>
          <p:cNvSpPr/>
          <p:nvPr/>
        </p:nvSpPr>
        <p:spPr>
          <a:xfrm rot="1746722">
            <a:off x="17530049" y="3952545"/>
            <a:ext cx="1401516" cy="1230896"/>
          </a:xfrm>
          <a:custGeom>
            <a:avLst/>
            <a:gdLst/>
            <a:ahLst/>
            <a:cxnLst/>
            <a:rect l="l" t="t" r="r" b="b"/>
            <a:pathLst>
              <a:path w="1401516" h="1230896">
                <a:moveTo>
                  <a:pt x="0" y="0"/>
                </a:moveTo>
                <a:lnTo>
                  <a:pt x="1401516" y="0"/>
                </a:lnTo>
                <a:lnTo>
                  <a:pt x="1401516" y="1230896"/>
                </a:lnTo>
                <a:lnTo>
                  <a:pt x="0" y="1230896"/>
                </a:lnTo>
                <a:lnTo>
                  <a:pt x="0" y="0"/>
                </a:lnTo>
                <a:close/>
              </a:path>
            </a:pathLst>
          </a:custGeom>
          <a:blipFill>
            <a:blip r:embed="rId3"/>
            <a:stretch>
              <a:fillRect/>
            </a:stretch>
          </a:blipFill>
        </p:spPr>
      </p:sp>
      <p:sp>
        <p:nvSpPr>
          <p:cNvPr id="22" name="Freeform 22"/>
          <p:cNvSpPr/>
          <p:nvPr/>
        </p:nvSpPr>
        <p:spPr>
          <a:xfrm rot="532789">
            <a:off x="17074286" y="1711255"/>
            <a:ext cx="1303210" cy="1073232"/>
          </a:xfrm>
          <a:custGeom>
            <a:avLst/>
            <a:gdLst/>
            <a:ahLst/>
            <a:cxnLst/>
            <a:rect l="l" t="t" r="r" b="b"/>
            <a:pathLst>
              <a:path w="1303210" h="1073232">
                <a:moveTo>
                  <a:pt x="0" y="0"/>
                </a:moveTo>
                <a:lnTo>
                  <a:pt x="1303210" y="0"/>
                </a:lnTo>
                <a:lnTo>
                  <a:pt x="1303210" y="1073232"/>
                </a:lnTo>
                <a:lnTo>
                  <a:pt x="0" y="1073232"/>
                </a:lnTo>
                <a:lnTo>
                  <a:pt x="0" y="0"/>
                </a:lnTo>
                <a:close/>
              </a:path>
            </a:pathLst>
          </a:custGeom>
          <a:blipFill>
            <a:blip r:embed="rId4"/>
            <a:stretch>
              <a:fillRect/>
            </a:stretch>
          </a:blipFill>
        </p:spPr>
      </p:sp>
      <p:sp>
        <p:nvSpPr>
          <p:cNvPr id="23" name="Freeform 23"/>
          <p:cNvSpPr/>
          <p:nvPr/>
        </p:nvSpPr>
        <p:spPr>
          <a:xfrm>
            <a:off x="17487345" y="495603"/>
            <a:ext cx="574216" cy="610868"/>
          </a:xfrm>
          <a:custGeom>
            <a:avLst/>
            <a:gdLst/>
            <a:ahLst/>
            <a:cxnLst/>
            <a:rect l="l" t="t" r="r" b="b"/>
            <a:pathLst>
              <a:path w="574216" h="610868">
                <a:moveTo>
                  <a:pt x="0" y="0"/>
                </a:moveTo>
                <a:lnTo>
                  <a:pt x="574216" y="0"/>
                </a:lnTo>
                <a:lnTo>
                  <a:pt x="574216" y="610868"/>
                </a:lnTo>
                <a:lnTo>
                  <a:pt x="0" y="610868"/>
                </a:lnTo>
                <a:lnTo>
                  <a:pt x="0" y="0"/>
                </a:lnTo>
                <a:close/>
              </a:path>
            </a:pathLst>
          </a:custGeom>
          <a:blipFill>
            <a:blip r:embed="rId5"/>
            <a:stretch>
              <a:fillRect/>
            </a:stretch>
          </a:blipFill>
        </p:spPr>
      </p:sp>
      <p:sp>
        <p:nvSpPr>
          <p:cNvPr id="24" name="Freeform 24"/>
          <p:cNvSpPr/>
          <p:nvPr/>
        </p:nvSpPr>
        <p:spPr>
          <a:xfrm>
            <a:off x="17703049" y="1391579"/>
            <a:ext cx="554651" cy="564555"/>
          </a:xfrm>
          <a:custGeom>
            <a:avLst/>
            <a:gdLst/>
            <a:ahLst/>
            <a:cxnLst/>
            <a:rect l="l" t="t" r="r" b="b"/>
            <a:pathLst>
              <a:path w="554651" h="564555">
                <a:moveTo>
                  <a:pt x="0" y="0"/>
                </a:moveTo>
                <a:lnTo>
                  <a:pt x="554650" y="0"/>
                </a:lnTo>
                <a:lnTo>
                  <a:pt x="554650" y="564555"/>
                </a:lnTo>
                <a:lnTo>
                  <a:pt x="0" y="564555"/>
                </a:lnTo>
                <a:lnTo>
                  <a:pt x="0" y="0"/>
                </a:lnTo>
                <a:close/>
              </a:path>
            </a:pathLst>
          </a:custGeom>
          <a:blipFill>
            <a:blip r:embed="rId6"/>
            <a:stretch>
              <a:fillRect/>
            </a:stretch>
          </a:blipFill>
        </p:spPr>
      </p:sp>
      <p:sp>
        <p:nvSpPr>
          <p:cNvPr id="25" name="Freeform 25"/>
          <p:cNvSpPr/>
          <p:nvPr/>
        </p:nvSpPr>
        <p:spPr>
          <a:xfrm rot="8100000">
            <a:off x="17656613" y="3069623"/>
            <a:ext cx="498907" cy="520137"/>
          </a:xfrm>
          <a:custGeom>
            <a:avLst/>
            <a:gdLst/>
            <a:ahLst/>
            <a:cxnLst/>
            <a:rect l="l" t="t" r="r" b="b"/>
            <a:pathLst>
              <a:path w="498907" h="520137">
                <a:moveTo>
                  <a:pt x="0" y="0"/>
                </a:moveTo>
                <a:lnTo>
                  <a:pt x="498907" y="0"/>
                </a:lnTo>
                <a:lnTo>
                  <a:pt x="498907" y="520137"/>
                </a:lnTo>
                <a:lnTo>
                  <a:pt x="0" y="520137"/>
                </a:lnTo>
                <a:lnTo>
                  <a:pt x="0" y="0"/>
                </a:lnTo>
                <a:close/>
              </a:path>
            </a:pathLst>
          </a:custGeom>
          <a:blipFill>
            <a:blip r:embed="rId7"/>
            <a:stretch>
              <a:fillRect/>
            </a:stretch>
          </a:blipFill>
        </p:spPr>
      </p:sp>
      <p:sp>
        <p:nvSpPr>
          <p:cNvPr id="26" name="Freeform 26"/>
          <p:cNvSpPr/>
          <p:nvPr/>
        </p:nvSpPr>
        <p:spPr>
          <a:xfrm rot="330771">
            <a:off x="17432750" y="8052663"/>
            <a:ext cx="946633" cy="1568160"/>
          </a:xfrm>
          <a:custGeom>
            <a:avLst/>
            <a:gdLst/>
            <a:ahLst/>
            <a:cxnLst/>
            <a:rect l="l" t="t" r="r" b="b"/>
            <a:pathLst>
              <a:path w="946633" h="1568160">
                <a:moveTo>
                  <a:pt x="0" y="0"/>
                </a:moveTo>
                <a:lnTo>
                  <a:pt x="946633" y="0"/>
                </a:lnTo>
                <a:lnTo>
                  <a:pt x="946633" y="1568160"/>
                </a:lnTo>
                <a:lnTo>
                  <a:pt x="0" y="1568160"/>
                </a:lnTo>
                <a:lnTo>
                  <a:pt x="0" y="0"/>
                </a:lnTo>
                <a:close/>
              </a:path>
            </a:pathLst>
          </a:custGeom>
          <a:blipFill>
            <a:blip r:embed="rId8"/>
            <a:stretch>
              <a:fillRect/>
            </a:stretch>
          </a:blipFill>
        </p:spPr>
      </p:sp>
      <p:sp>
        <p:nvSpPr>
          <p:cNvPr id="27" name="Freeform 27"/>
          <p:cNvSpPr/>
          <p:nvPr/>
        </p:nvSpPr>
        <p:spPr>
          <a:xfrm rot="-5400000">
            <a:off x="16975356" y="9647295"/>
            <a:ext cx="1240079" cy="1270824"/>
          </a:xfrm>
          <a:custGeom>
            <a:avLst/>
            <a:gdLst/>
            <a:ahLst/>
            <a:cxnLst/>
            <a:rect l="l" t="t" r="r" b="b"/>
            <a:pathLst>
              <a:path w="1240079" h="1270824">
                <a:moveTo>
                  <a:pt x="0" y="0"/>
                </a:moveTo>
                <a:lnTo>
                  <a:pt x="1240078" y="0"/>
                </a:lnTo>
                <a:lnTo>
                  <a:pt x="1240078" y="1270824"/>
                </a:lnTo>
                <a:lnTo>
                  <a:pt x="0" y="1270824"/>
                </a:lnTo>
                <a:lnTo>
                  <a:pt x="0" y="0"/>
                </a:lnTo>
                <a:close/>
              </a:path>
            </a:pathLst>
          </a:custGeom>
          <a:blipFill>
            <a:blip r:embed="rId9"/>
            <a:stretch>
              <a:fillRect/>
            </a:stretch>
          </a:blipFill>
        </p:spPr>
      </p:sp>
      <p:sp>
        <p:nvSpPr>
          <p:cNvPr id="28" name="Freeform 28"/>
          <p:cNvSpPr/>
          <p:nvPr/>
        </p:nvSpPr>
        <p:spPr>
          <a:xfrm>
            <a:off x="16199746" y="8872062"/>
            <a:ext cx="889156" cy="898138"/>
          </a:xfrm>
          <a:custGeom>
            <a:avLst/>
            <a:gdLst/>
            <a:ahLst/>
            <a:cxnLst/>
            <a:rect l="l" t="t" r="r" b="b"/>
            <a:pathLst>
              <a:path w="889156" h="898138">
                <a:moveTo>
                  <a:pt x="0" y="0"/>
                </a:moveTo>
                <a:lnTo>
                  <a:pt x="889156" y="0"/>
                </a:lnTo>
                <a:lnTo>
                  <a:pt x="889156" y="898137"/>
                </a:lnTo>
                <a:lnTo>
                  <a:pt x="0" y="898137"/>
                </a:lnTo>
                <a:lnTo>
                  <a:pt x="0" y="0"/>
                </a:lnTo>
                <a:close/>
              </a:path>
            </a:pathLst>
          </a:custGeom>
          <a:blipFill>
            <a:blip r:embed="rId10"/>
            <a:stretch>
              <a:fillRect/>
            </a:stretch>
          </a:blipFill>
        </p:spPr>
      </p:sp>
      <p:sp>
        <p:nvSpPr>
          <p:cNvPr id="29" name="Freeform 29"/>
          <p:cNvSpPr/>
          <p:nvPr/>
        </p:nvSpPr>
        <p:spPr>
          <a:xfrm rot="3127714">
            <a:off x="16772767" y="6083152"/>
            <a:ext cx="2049945" cy="1158664"/>
          </a:xfrm>
          <a:custGeom>
            <a:avLst/>
            <a:gdLst/>
            <a:ahLst/>
            <a:cxnLst/>
            <a:rect l="l" t="t" r="r" b="b"/>
            <a:pathLst>
              <a:path w="2049945" h="1158664">
                <a:moveTo>
                  <a:pt x="0" y="0"/>
                </a:moveTo>
                <a:lnTo>
                  <a:pt x="2049944" y="0"/>
                </a:lnTo>
                <a:lnTo>
                  <a:pt x="2049944" y="1158664"/>
                </a:lnTo>
                <a:lnTo>
                  <a:pt x="0" y="1158664"/>
                </a:lnTo>
                <a:lnTo>
                  <a:pt x="0" y="0"/>
                </a:lnTo>
                <a:close/>
              </a:path>
            </a:pathLst>
          </a:custGeom>
          <a:blipFill>
            <a:blip r:embed="rId11"/>
            <a:stretch>
              <a:fillRect/>
            </a:stretch>
          </a:blipFill>
        </p:spPr>
      </p:sp>
      <p:sp>
        <p:nvSpPr>
          <p:cNvPr id="30" name="Freeform 30"/>
          <p:cNvSpPr/>
          <p:nvPr/>
        </p:nvSpPr>
        <p:spPr>
          <a:xfrm>
            <a:off x="17259300" y="7827234"/>
            <a:ext cx="424273" cy="451355"/>
          </a:xfrm>
          <a:custGeom>
            <a:avLst/>
            <a:gdLst/>
            <a:ahLst/>
            <a:cxnLst/>
            <a:rect l="l" t="t" r="r" b="b"/>
            <a:pathLst>
              <a:path w="424273" h="451355">
                <a:moveTo>
                  <a:pt x="0" y="0"/>
                </a:moveTo>
                <a:lnTo>
                  <a:pt x="424273" y="0"/>
                </a:lnTo>
                <a:lnTo>
                  <a:pt x="424273" y="451355"/>
                </a:lnTo>
                <a:lnTo>
                  <a:pt x="0" y="451355"/>
                </a:lnTo>
                <a:lnTo>
                  <a:pt x="0" y="0"/>
                </a:lnTo>
                <a:close/>
              </a:path>
            </a:pathLst>
          </a:custGeom>
          <a:blipFill>
            <a:blip r:embed="rId5"/>
            <a:stretch>
              <a:fillRect/>
            </a:stretch>
          </a:blipFill>
        </p:spPr>
      </p:sp>
      <p:grpSp>
        <p:nvGrpSpPr>
          <p:cNvPr id="31" name="Group 31"/>
          <p:cNvGrpSpPr/>
          <p:nvPr/>
        </p:nvGrpSpPr>
        <p:grpSpPr>
          <a:xfrm>
            <a:off x="8607633" y="1370576"/>
            <a:ext cx="1072734" cy="1090613"/>
            <a:chOff x="0" y="0"/>
            <a:chExt cx="1430312" cy="1454150"/>
          </a:xfrm>
        </p:grpSpPr>
        <p:sp>
          <p:nvSpPr>
            <p:cNvPr id="32" name="Freeform 32"/>
            <p:cNvSpPr/>
            <p:nvPr/>
          </p:nvSpPr>
          <p:spPr>
            <a:xfrm>
              <a:off x="0" y="0"/>
              <a:ext cx="1430312" cy="1454150"/>
            </a:xfrm>
            <a:custGeom>
              <a:avLst/>
              <a:gdLst/>
              <a:ahLst/>
              <a:cxnLst/>
              <a:rect l="l" t="t" r="r" b="b"/>
              <a:pathLst>
                <a:path w="1430312" h="1454150">
                  <a:moveTo>
                    <a:pt x="0" y="0"/>
                  </a:moveTo>
                  <a:lnTo>
                    <a:pt x="1430312" y="0"/>
                  </a:lnTo>
                  <a:lnTo>
                    <a:pt x="1430312" y="1454150"/>
                  </a:lnTo>
                  <a:lnTo>
                    <a:pt x="0" y="1454150"/>
                  </a:lnTo>
                  <a:lnTo>
                    <a:pt x="0" y="0"/>
                  </a:lnTo>
                  <a:close/>
                </a:path>
              </a:pathLst>
            </a:custGeom>
            <a:blipFill>
              <a:blip r:embed="rId12"/>
              <a:stretch>
                <a:fillRect/>
              </a:stretch>
            </a:blipFill>
          </p:spPr>
        </p:sp>
        <p:grpSp>
          <p:nvGrpSpPr>
            <p:cNvPr id="33" name="Group 33"/>
            <p:cNvGrpSpPr/>
            <p:nvPr/>
          </p:nvGrpSpPr>
          <p:grpSpPr>
            <a:xfrm>
              <a:off x="274582" y="286501"/>
              <a:ext cx="881148" cy="881148"/>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F4E5"/>
              </a:solidFill>
            </p:spPr>
          </p:sp>
          <p:sp>
            <p:nvSpPr>
              <p:cNvPr id="35" name="TextBox 35"/>
              <p:cNvSpPr txBox="1"/>
              <p:nvPr/>
            </p:nvSpPr>
            <p:spPr>
              <a:xfrm>
                <a:off x="76200" y="38100"/>
                <a:ext cx="660400" cy="698500"/>
              </a:xfrm>
              <a:prstGeom prst="rect">
                <a:avLst/>
              </a:prstGeom>
            </p:spPr>
            <p:txBody>
              <a:bodyPr lIns="50800" tIns="50800" rIns="50800" bIns="50800" rtlCol="0" anchor="ctr"/>
              <a:lstStyle/>
              <a:p>
                <a:pPr algn="ctr">
                  <a:lnSpc>
                    <a:spcPts val="3079"/>
                  </a:lnSpc>
                </a:pPr>
                <a:endParaRPr/>
              </a:p>
            </p:txBody>
          </p:sp>
        </p:grpSp>
        <p:sp>
          <p:nvSpPr>
            <p:cNvPr id="36" name="Freeform 36"/>
            <p:cNvSpPr/>
            <p:nvPr/>
          </p:nvSpPr>
          <p:spPr>
            <a:xfrm rot="-510521">
              <a:off x="364556" y="422473"/>
              <a:ext cx="791174" cy="609204"/>
            </a:xfrm>
            <a:custGeom>
              <a:avLst/>
              <a:gdLst/>
              <a:ahLst/>
              <a:cxnLst/>
              <a:rect l="l" t="t" r="r" b="b"/>
              <a:pathLst>
                <a:path w="791174" h="609204">
                  <a:moveTo>
                    <a:pt x="0" y="0"/>
                  </a:moveTo>
                  <a:lnTo>
                    <a:pt x="791174" y="0"/>
                  </a:lnTo>
                  <a:lnTo>
                    <a:pt x="791174" y="609204"/>
                  </a:lnTo>
                  <a:lnTo>
                    <a:pt x="0" y="60920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grpSp>
      <p:sp>
        <p:nvSpPr>
          <p:cNvPr id="37" name="TextBox 37"/>
          <p:cNvSpPr txBox="1"/>
          <p:nvPr/>
        </p:nvSpPr>
        <p:spPr>
          <a:xfrm>
            <a:off x="8527000" y="2698661"/>
            <a:ext cx="8117324" cy="4660021"/>
          </a:xfrm>
          <a:prstGeom prst="rect">
            <a:avLst/>
          </a:prstGeom>
        </p:spPr>
        <p:txBody>
          <a:bodyPr lIns="0" tIns="0" rIns="0" bIns="0" rtlCol="0" anchor="t">
            <a:spAutoFit/>
          </a:bodyPr>
          <a:lstStyle/>
          <a:p>
            <a:pPr algn="l">
              <a:lnSpc>
                <a:spcPts val="6162"/>
              </a:lnSpc>
            </a:pPr>
            <a:r>
              <a:rPr lang="en-US" sz="4401" b="1">
                <a:solidFill>
                  <a:srgbClr val="2FBC72"/>
                </a:solidFill>
                <a:latin typeface=" Avenir Next Arabic Bold"/>
                <a:ea typeface=" Avenir Next Arabic Bold"/>
                <a:cs typeface=" Avenir Next Arabic Bold"/>
                <a:sym typeface=" Avenir Next Arabic Bold"/>
              </a:rPr>
              <a:t>Correct order:</a:t>
            </a:r>
          </a:p>
          <a:p>
            <a:pPr marL="950349" lvl="1" indent="-475175" algn="l">
              <a:lnSpc>
                <a:spcPts val="6162"/>
              </a:lnSpc>
              <a:buFont typeface="Arial"/>
              <a:buChar char="•"/>
            </a:pPr>
            <a:r>
              <a:rPr lang="en-US" sz="4401" b="1">
                <a:solidFill>
                  <a:srgbClr val="2FBC72"/>
                </a:solidFill>
                <a:latin typeface=" Avenir Next Arabic Bold"/>
                <a:ea typeface=" Avenir Next Arabic Bold"/>
                <a:cs typeface=" Avenir Next Arabic Bold"/>
                <a:sym typeface=" Avenir Next Arabic Bold"/>
              </a:rPr>
              <a:t>Beef</a:t>
            </a:r>
          </a:p>
          <a:p>
            <a:pPr marL="950349" lvl="1" indent="-475175" algn="l">
              <a:lnSpc>
                <a:spcPts val="6162"/>
              </a:lnSpc>
              <a:buFont typeface="Arial"/>
              <a:buChar char="•"/>
            </a:pPr>
            <a:r>
              <a:rPr lang="en-US" sz="4401" b="1">
                <a:solidFill>
                  <a:srgbClr val="2FBC72"/>
                </a:solidFill>
                <a:latin typeface=" Avenir Next Arabic Bold"/>
                <a:ea typeface=" Avenir Next Arabic Bold"/>
                <a:cs typeface=" Avenir Next Arabic Bold"/>
                <a:sym typeface=" Avenir Next Arabic Bold"/>
              </a:rPr>
              <a:t>Chocolate</a:t>
            </a:r>
          </a:p>
          <a:p>
            <a:pPr marL="950349" lvl="1" indent="-475175" algn="l">
              <a:lnSpc>
                <a:spcPts val="6162"/>
              </a:lnSpc>
              <a:buFont typeface="Arial"/>
              <a:buChar char="•"/>
            </a:pPr>
            <a:r>
              <a:rPr lang="en-US" sz="4401" b="1">
                <a:solidFill>
                  <a:srgbClr val="2FBC72"/>
                </a:solidFill>
                <a:latin typeface=" Avenir Next Arabic Bold"/>
                <a:ea typeface=" Avenir Next Arabic Bold"/>
                <a:cs typeface=" Avenir Next Arabic Bold"/>
                <a:sym typeface=" Avenir Next Arabic Bold"/>
              </a:rPr>
              <a:t>Chicken</a:t>
            </a:r>
          </a:p>
          <a:p>
            <a:pPr marL="950349" lvl="1" indent="-475175" algn="l">
              <a:lnSpc>
                <a:spcPts val="6162"/>
              </a:lnSpc>
              <a:buFont typeface="Arial"/>
              <a:buChar char="•"/>
            </a:pPr>
            <a:r>
              <a:rPr lang="en-US" sz="4401" b="1">
                <a:solidFill>
                  <a:srgbClr val="2FBC72"/>
                </a:solidFill>
                <a:latin typeface=" Avenir Next Arabic Bold"/>
                <a:ea typeface=" Avenir Next Arabic Bold"/>
                <a:cs typeface=" Avenir Next Arabic Bold"/>
                <a:sym typeface=" Avenir Next Arabic Bold"/>
              </a:rPr>
              <a:t>Milk</a:t>
            </a:r>
          </a:p>
          <a:p>
            <a:pPr marL="950349" lvl="1" indent="-475175" algn="l">
              <a:lnSpc>
                <a:spcPts val="6162"/>
              </a:lnSpc>
              <a:buFont typeface="Arial"/>
              <a:buChar char="•"/>
            </a:pPr>
            <a:r>
              <a:rPr lang="en-US" sz="4401" b="1">
                <a:solidFill>
                  <a:srgbClr val="2FBC72"/>
                </a:solidFill>
                <a:latin typeface=" Avenir Next Arabic Bold"/>
                <a:ea typeface=" Avenir Next Arabic Bold"/>
                <a:cs typeface=" Avenir Next Arabic Bold"/>
                <a:sym typeface=" Avenir Next Arabic Bold"/>
              </a:rPr>
              <a:t>Bananas  </a:t>
            </a:r>
          </a:p>
        </p:txBody>
      </p:sp>
      <p:sp>
        <p:nvSpPr>
          <p:cNvPr id="38" name="Freeform 38"/>
          <p:cNvSpPr/>
          <p:nvPr/>
        </p:nvSpPr>
        <p:spPr>
          <a:xfrm rot="-500617">
            <a:off x="2749705" y="2448277"/>
            <a:ext cx="5191692" cy="5191692"/>
          </a:xfrm>
          <a:custGeom>
            <a:avLst/>
            <a:gdLst/>
            <a:ahLst/>
            <a:cxnLst/>
            <a:rect l="l" t="t" r="r" b="b"/>
            <a:pathLst>
              <a:path w="5191692" h="5191692">
                <a:moveTo>
                  <a:pt x="0" y="0"/>
                </a:moveTo>
                <a:lnTo>
                  <a:pt x="5191691" y="0"/>
                </a:lnTo>
                <a:lnTo>
                  <a:pt x="5191691" y="5191691"/>
                </a:lnTo>
                <a:lnTo>
                  <a:pt x="0" y="5191691"/>
                </a:lnTo>
                <a:lnTo>
                  <a:pt x="0" y="0"/>
                </a:lnTo>
                <a:close/>
              </a:path>
            </a:pathLst>
          </a:custGeom>
          <a:blipFill>
            <a:blip r:embed="rId15"/>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A6BE8775FFAF048B18AB121218CF7C5" ma:contentTypeVersion="16" ma:contentTypeDescription="Create a new document." ma:contentTypeScope="" ma:versionID="f8d34a4d2d6092a762fa4851b6e92357">
  <xsd:schema xmlns:xsd="http://www.w3.org/2001/XMLSchema" xmlns:xs="http://www.w3.org/2001/XMLSchema" xmlns:p="http://schemas.microsoft.com/office/2006/metadata/properties" xmlns:ns2="7142544d-bb75-46a8-8d15-935ea0f6c27c" xmlns:ns3="6715175a-2153-4031-b562-73ee1af9b33e" targetNamespace="http://schemas.microsoft.com/office/2006/metadata/properties" ma:root="true" ma:fieldsID="c4793d4cac12007b65109f63a5886a1b" ns2:_="" ns3:_="">
    <xsd:import namespace="7142544d-bb75-46a8-8d15-935ea0f6c27c"/>
    <xsd:import namespace="6715175a-2153-4031-b562-73ee1af9b33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42544d-bb75-46a8-8d15-935ea0f6c2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00228e8-9da0-4abb-8a13-53ffe541cbce"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15175a-2153-4031-b562-73ee1af9b33e"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2541cce6-4ef3-43bf-b45e-21550a5235b8}" ma:internalName="TaxCatchAll" ma:showField="CatchAllData" ma:web="6715175a-2153-4031-b562-73ee1af9b33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142544d-bb75-46a8-8d15-935ea0f6c27c">
      <Terms xmlns="http://schemas.microsoft.com/office/infopath/2007/PartnerControls"/>
    </lcf76f155ced4ddcb4097134ff3c332f>
    <TaxCatchAll xmlns="6715175a-2153-4031-b562-73ee1af9b33e" xsi:nil="true"/>
  </documentManagement>
</p:properties>
</file>

<file path=customXml/itemProps1.xml><?xml version="1.0" encoding="utf-8"?>
<ds:datastoreItem xmlns:ds="http://schemas.openxmlformats.org/officeDocument/2006/customXml" ds:itemID="{8751385C-63DD-4CDA-A41C-52E8AFE28F6B}">
  <ds:schemaRefs>
    <ds:schemaRef ds:uri="http://schemas.microsoft.com/sharepoint/v3/contenttype/forms"/>
  </ds:schemaRefs>
</ds:datastoreItem>
</file>

<file path=customXml/itemProps2.xml><?xml version="1.0" encoding="utf-8"?>
<ds:datastoreItem xmlns:ds="http://schemas.openxmlformats.org/officeDocument/2006/customXml" ds:itemID="{6446DE94-68BF-4BD3-880A-E0BB5D0C1D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42544d-bb75-46a8-8d15-935ea0f6c27c"/>
    <ds:schemaRef ds:uri="6715175a-2153-4031-b562-73ee1af9b3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47C042-AC77-45E9-BC39-F0D593C985E3}">
  <ds:schemaRefs>
    <ds:schemaRef ds:uri="http://schemas.microsoft.com/office/2006/metadata/properties"/>
    <ds:schemaRef ds:uri="http://schemas.microsoft.com/office/infopath/2007/PartnerControls"/>
    <ds:schemaRef ds:uri="7142544d-bb75-46a8-8d15-935ea0f6c27c"/>
    <ds:schemaRef ds:uri="6715175a-2153-4031-b562-73ee1af9b33e"/>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Custom</PresentationFormat>
  <Paragraphs>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Quiz - edited for sharing</dc:title>
  <cp:revision>3</cp:revision>
  <dcterms:created xsi:type="dcterms:W3CDTF">2006-08-16T00:00:00Z</dcterms:created>
  <dcterms:modified xsi:type="dcterms:W3CDTF">2025-04-22T10:45:01Z</dcterms:modified>
  <dc:identifier>DAGk5ApZJbk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0x010100FA6BE8775FFAF048B18AB121218CF7C5</vt:lpwstr>
  </property>
  <property fmtid="{D5CDD505-2E9C-101B-9397-08002B2CF9AE}" pid="3" name="MediaServiceImageTags">
    <vt:lpwstr/>
  </property>
</Properties>
</file>